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7556500" cy="10693400"/>
  <p:notesSz cx="6734175" cy="9853613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179D1"/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140" d="100"/>
          <a:sy n="140" d="100"/>
        </p:scale>
        <p:origin x="-372" y="479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2" y="3"/>
            <a:ext cx="2917825" cy="492125"/>
          </a:xfrm>
          <a:prstGeom prst="rect">
            <a:avLst/>
          </a:prstGeom>
        </p:spPr>
        <p:txBody>
          <a:bodyPr vert="horz" lIns="91434" tIns="45717" rIns="91434" bIns="45717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14765" y="3"/>
            <a:ext cx="2917825" cy="492125"/>
          </a:xfrm>
          <a:prstGeom prst="rect">
            <a:avLst/>
          </a:prstGeom>
        </p:spPr>
        <p:txBody>
          <a:bodyPr vert="horz" lIns="91434" tIns="45717" rIns="91434" bIns="45717" rtlCol="0"/>
          <a:lstStyle>
            <a:lvl1pPr algn="r">
              <a:defRPr sz="1200"/>
            </a:lvl1pPr>
          </a:lstStyle>
          <a:p>
            <a:fld id="{7B8B8A04-F998-4CF4-98DE-1A01C86EA346}" type="datetimeFigureOut">
              <a:rPr lang="it-IT" smtClean="0"/>
              <a:t>08/09/2020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062163" y="739775"/>
            <a:ext cx="2609850" cy="36941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4" tIns="45717" rIns="91434" bIns="45717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3102" y="4679950"/>
            <a:ext cx="5387975" cy="4433888"/>
          </a:xfrm>
          <a:prstGeom prst="rect">
            <a:avLst/>
          </a:prstGeom>
        </p:spPr>
        <p:txBody>
          <a:bodyPr vert="horz" lIns="91434" tIns="45717" rIns="91434" bIns="45717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2" y="9359903"/>
            <a:ext cx="2917825" cy="492125"/>
          </a:xfrm>
          <a:prstGeom prst="rect">
            <a:avLst/>
          </a:prstGeom>
        </p:spPr>
        <p:txBody>
          <a:bodyPr vert="horz" lIns="91434" tIns="45717" rIns="91434" bIns="45717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14765" y="9359903"/>
            <a:ext cx="2917825" cy="492125"/>
          </a:xfrm>
          <a:prstGeom prst="rect">
            <a:avLst/>
          </a:prstGeom>
        </p:spPr>
        <p:txBody>
          <a:bodyPr vert="horz" lIns="91434" tIns="45717" rIns="91434" bIns="45717" rtlCol="0" anchor="b"/>
          <a:lstStyle>
            <a:lvl1pPr algn="r">
              <a:defRPr sz="1200"/>
            </a:lvl1pPr>
          </a:lstStyle>
          <a:p>
            <a:fld id="{A7F94D35-9128-4C86-80B3-A22997193CF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119631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070" y="3314954"/>
            <a:ext cx="6426803" cy="2245613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141" y="5988304"/>
            <a:ext cx="5292661" cy="267335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9/8/2020</a:t>
            </a:fld>
            <a:endParaRPr lang="en-US" smtClean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9/8/2020</a:t>
            </a:fld>
            <a:endParaRPr lang="en-US" smtClean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047" y="2459482"/>
            <a:ext cx="3289011" cy="705764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3886" y="2459482"/>
            <a:ext cx="3289011" cy="705764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9/8/2020</a:t>
            </a:fld>
            <a:endParaRPr lang="en-US" smtClean="0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9/8/2020</a:t>
            </a:fld>
            <a:endParaRPr lang="en-US" smtClean="0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9/8/2020</a:t>
            </a:fld>
            <a:endParaRPr lang="en-US" smtClean="0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1965325" y="814704"/>
            <a:ext cx="1609725" cy="55499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3812540" y="1296669"/>
            <a:ext cx="1923414" cy="53467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047" y="427735"/>
            <a:ext cx="6804850" cy="1710943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047" y="2459482"/>
            <a:ext cx="6804850" cy="705764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0721" y="9944862"/>
            <a:ext cx="2419502" cy="53467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047" y="9944862"/>
            <a:ext cx="1739017" cy="53467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9/8/2020</a:t>
            </a:fld>
            <a:endParaRPr lang="en-US" smtClean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3880" y="9944862"/>
            <a:ext cx="1739017" cy="53467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hyperlink" Target="https://www.cnsd.it/evento/bari-22-luglio-webinar" TargetMode="External"/><Relationship Id="rId18" Type="http://schemas.microsoft.com/office/2007/relationships/hdphoto" Target="../media/hdphoto2.wdp"/><Relationship Id="rId3" Type="http://schemas.microsoft.com/office/2007/relationships/hdphoto" Target="../media/hdphoto1.wdp"/><Relationship Id="rId7" Type="http://schemas.openxmlformats.org/officeDocument/2006/relationships/image" Target="../media/image7.png"/><Relationship Id="rId12" Type="http://schemas.openxmlformats.org/officeDocument/2006/relationships/hyperlink" Target="http://www.odcecbari.it/" TargetMode="External"/><Relationship Id="rId17" Type="http://schemas.openxmlformats.org/officeDocument/2006/relationships/image" Target="../media/image11.png"/><Relationship Id="rId2" Type="http://schemas.openxmlformats.org/officeDocument/2006/relationships/image" Target="../media/image3.jpeg"/><Relationship Id="rId16" Type="http://schemas.openxmlformats.org/officeDocument/2006/relationships/image" Target="../media/image10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6.png"/><Relationship Id="rId11" Type="http://schemas.openxmlformats.org/officeDocument/2006/relationships/hyperlink" Target="http://www.confcommerciobari.it/" TargetMode="External"/><Relationship Id="rId5" Type="http://schemas.openxmlformats.org/officeDocument/2006/relationships/image" Target="../media/image5.png"/><Relationship Id="rId15" Type="http://schemas.openxmlformats.org/officeDocument/2006/relationships/image" Target="../media/image9.jpeg"/><Relationship Id="rId10" Type="http://schemas.openxmlformats.org/officeDocument/2006/relationships/hyperlink" Target="http://www.confindustria.babt.it/" TargetMode="External"/><Relationship Id="rId4" Type="http://schemas.openxmlformats.org/officeDocument/2006/relationships/image" Target="../media/image4.jpeg"/><Relationship Id="rId9" Type="http://schemas.openxmlformats.org/officeDocument/2006/relationships/hyperlink" Target="http://www.cnsd.it/" TargetMode="External"/><Relationship Id="rId14" Type="http://schemas.openxmlformats.org/officeDocument/2006/relationships/hyperlink" Target="mailto:dir.puglia-molise-basilicata.comunicazione@adm.gov.it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object 2"/>
          <p:cNvSpPr/>
          <p:nvPr/>
        </p:nvSpPr>
        <p:spPr>
          <a:xfrm>
            <a:off x="-32048" y="-4732"/>
            <a:ext cx="7615843" cy="623728"/>
          </a:xfrm>
          <a:prstGeom prst="rect">
            <a:avLst/>
          </a:prstGeom>
          <a:blipFill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rightnessContrast bright="-7000" contrast="-7000"/>
                      </a14:imgEffect>
                    </a14:imgLayer>
                  </a14:imgProps>
                </a:ext>
              </a:extLst>
            </a:blip>
            <a:srcRect/>
            <a:stretch>
              <a:fillRect l="-6128" t="-5" b="-1237162"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"/>
          <p:cNvSpPr/>
          <p:nvPr/>
        </p:nvSpPr>
        <p:spPr>
          <a:xfrm>
            <a:off x="-4070" y="618996"/>
            <a:ext cx="7560569" cy="10146158"/>
          </a:xfrm>
          <a:prstGeom prst="rect">
            <a:avLst/>
          </a:prstGeom>
          <a:blipFill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-100000"/>
                      </a14:imgEffect>
                      <a14:imgEffect>
                        <a14:brightnessContrast bright="-7000" contrast="-7000"/>
                      </a14:imgEffect>
                    </a14:imgLayer>
                  </a14:imgProps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object 2"/>
          <p:cNvSpPr txBox="1"/>
          <p:nvPr/>
        </p:nvSpPr>
        <p:spPr>
          <a:xfrm>
            <a:off x="1347363" y="1239860"/>
            <a:ext cx="850396" cy="6858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ts val="8630"/>
              </a:lnSpc>
            </a:pPr>
            <a:r>
              <a:rPr sz="2800" dirty="0" smtClean="0">
                <a:solidFill>
                  <a:srgbClr val="003399"/>
                </a:solidFill>
                <a:latin typeface="Arial Narrow"/>
                <a:cs typeface="Arial Narrow"/>
              </a:rPr>
              <a:t>2020</a:t>
            </a:r>
            <a:endParaRPr sz="2800" dirty="0">
              <a:latin typeface="Arial Narrow"/>
              <a:cs typeface="Arial Narrow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-59344" y="1689100"/>
            <a:ext cx="1195248" cy="91215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 indent="188595" algn="r">
              <a:lnSpc>
                <a:spcPct val="110100"/>
              </a:lnSpc>
            </a:pPr>
            <a:r>
              <a:rPr sz="1300" b="1" spc="-20" dirty="0" smtClean="0">
                <a:solidFill>
                  <a:srgbClr val="003399"/>
                </a:solidFill>
                <a:latin typeface="Arial Narrow"/>
                <a:cs typeface="Arial Narrow"/>
              </a:rPr>
              <a:t>CICLO </a:t>
            </a:r>
            <a:r>
              <a:rPr sz="1300" b="1" spc="-15" dirty="0" smtClean="0">
                <a:solidFill>
                  <a:srgbClr val="003399"/>
                </a:solidFill>
                <a:latin typeface="Arial Narrow"/>
                <a:cs typeface="Arial Narrow"/>
              </a:rPr>
              <a:t>DI</a:t>
            </a:r>
            <a:r>
              <a:rPr sz="1300" b="1" spc="-20" dirty="0" smtClean="0">
                <a:solidFill>
                  <a:srgbClr val="003399"/>
                </a:solidFill>
                <a:latin typeface="Arial Narrow"/>
                <a:cs typeface="Arial Narrow"/>
              </a:rPr>
              <a:t> SEMINARI</a:t>
            </a:r>
            <a:endParaRPr sz="1300" dirty="0">
              <a:latin typeface="Arial Narrow"/>
              <a:cs typeface="Arial Narrow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202002" y="2224529"/>
            <a:ext cx="3436627" cy="5415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ct val="101699"/>
              </a:lnSpc>
            </a:pPr>
            <a:r>
              <a:rPr sz="1300" b="1" dirty="0" smtClean="0">
                <a:solidFill>
                  <a:srgbClr val="003399"/>
                </a:solidFill>
                <a:latin typeface="Arial Narrow" panose="020B0606020202030204" pitchFamily="34" charset="0"/>
                <a:cs typeface="Calibri"/>
              </a:rPr>
              <a:t>DOG</a:t>
            </a:r>
            <a:r>
              <a:rPr sz="1300" b="1" spc="-10" dirty="0" smtClean="0">
                <a:solidFill>
                  <a:srgbClr val="003399"/>
                </a:solidFill>
                <a:latin typeface="Arial Narrow" panose="020B0606020202030204" pitchFamily="34" charset="0"/>
                <a:cs typeface="Calibri"/>
              </a:rPr>
              <a:t>A</a:t>
            </a:r>
            <a:r>
              <a:rPr sz="1300" b="1" spc="0" dirty="0" smtClean="0">
                <a:solidFill>
                  <a:srgbClr val="003399"/>
                </a:solidFill>
                <a:latin typeface="Arial Narrow" panose="020B0606020202030204" pitchFamily="34" charset="0"/>
                <a:cs typeface="Calibri"/>
              </a:rPr>
              <a:t>NA, I</a:t>
            </a:r>
            <a:r>
              <a:rPr sz="1300" b="1" spc="-10" dirty="0" smtClean="0">
                <a:solidFill>
                  <a:srgbClr val="003399"/>
                </a:solidFill>
                <a:latin typeface="Arial Narrow" panose="020B0606020202030204" pitchFamily="34" charset="0"/>
                <a:cs typeface="Calibri"/>
              </a:rPr>
              <a:t>M</a:t>
            </a:r>
            <a:r>
              <a:rPr sz="1300" b="1" spc="-15" dirty="0" smtClean="0">
                <a:solidFill>
                  <a:srgbClr val="003399"/>
                </a:solidFill>
                <a:latin typeface="Arial Narrow" panose="020B0606020202030204" pitchFamily="34" charset="0"/>
                <a:cs typeface="Calibri"/>
              </a:rPr>
              <a:t>P</a:t>
            </a:r>
            <a:r>
              <a:rPr sz="1300" b="1" spc="0" dirty="0" smtClean="0">
                <a:solidFill>
                  <a:srgbClr val="003399"/>
                </a:solidFill>
                <a:latin typeface="Arial Narrow" panose="020B0606020202030204" pitchFamily="34" charset="0"/>
                <a:cs typeface="Calibri"/>
              </a:rPr>
              <a:t>R</a:t>
            </a:r>
            <a:r>
              <a:rPr sz="1300" b="1" spc="-10" dirty="0" smtClean="0">
                <a:solidFill>
                  <a:srgbClr val="003399"/>
                </a:solidFill>
                <a:latin typeface="Arial Narrow" panose="020B0606020202030204" pitchFamily="34" charset="0"/>
                <a:cs typeface="Calibri"/>
              </a:rPr>
              <a:t>E</a:t>
            </a:r>
            <a:r>
              <a:rPr sz="1300" b="1" spc="0" dirty="0" smtClean="0">
                <a:solidFill>
                  <a:srgbClr val="003399"/>
                </a:solidFill>
                <a:latin typeface="Arial Narrow" panose="020B0606020202030204" pitchFamily="34" charset="0"/>
                <a:cs typeface="Calibri"/>
              </a:rPr>
              <a:t>SE E</a:t>
            </a:r>
            <a:r>
              <a:rPr sz="1300" b="1" spc="-10" dirty="0" smtClean="0">
                <a:solidFill>
                  <a:srgbClr val="003399"/>
                </a:solidFill>
                <a:latin typeface="Arial Narrow" panose="020B0606020202030204" pitchFamily="34" charset="0"/>
                <a:cs typeface="Calibri"/>
              </a:rPr>
              <a:t> </a:t>
            </a:r>
            <a:r>
              <a:rPr sz="1300" b="1" spc="0" dirty="0" smtClean="0">
                <a:solidFill>
                  <a:srgbClr val="003399"/>
                </a:solidFill>
                <a:latin typeface="Arial Narrow" panose="020B0606020202030204" pitchFamily="34" charset="0"/>
                <a:cs typeface="Calibri"/>
              </a:rPr>
              <a:t>PRO</a:t>
            </a:r>
            <a:r>
              <a:rPr sz="1300" b="1" spc="5" dirty="0" smtClean="0">
                <a:solidFill>
                  <a:srgbClr val="003399"/>
                </a:solidFill>
                <a:latin typeface="Arial Narrow" panose="020B0606020202030204" pitchFamily="34" charset="0"/>
                <a:cs typeface="Calibri"/>
              </a:rPr>
              <a:t>F</a:t>
            </a:r>
            <a:r>
              <a:rPr sz="1300" b="1" spc="-20" dirty="0" smtClean="0">
                <a:solidFill>
                  <a:srgbClr val="003399"/>
                </a:solidFill>
                <a:latin typeface="Arial Narrow" panose="020B0606020202030204" pitchFamily="34" charset="0"/>
                <a:cs typeface="Calibri"/>
              </a:rPr>
              <a:t>E</a:t>
            </a:r>
            <a:r>
              <a:rPr sz="1300" b="1" spc="0" dirty="0" smtClean="0">
                <a:solidFill>
                  <a:srgbClr val="003399"/>
                </a:solidFill>
                <a:latin typeface="Arial Narrow" panose="020B0606020202030204" pitchFamily="34" charset="0"/>
                <a:cs typeface="Calibri"/>
              </a:rPr>
              <a:t>SSI</a:t>
            </a:r>
            <a:r>
              <a:rPr sz="1300" b="1" spc="5" dirty="0" smtClean="0">
                <a:solidFill>
                  <a:srgbClr val="003399"/>
                </a:solidFill>
                <a:latin typeface="Arial Narrow" panose="020B0606020202030204" pitchFamily="34" charset="0"/>
                <a:cs typeface="Calibri"/>
              </a:rPr>
              <a:t>O</a:t>
            </a:r>
            <a:r>
              <a:rPr sz="1300" b="1" spc="-15" dirty="0" smtClean="0">
                <a:solidFill>
                  <a:srgbClr val="003399"/>
                </a:solidFill>
                <a:latin typeface="Arial Narrow" panose="020B0606020202030204" pitchFamily="34" charset="0"/>
                <a:cs typeface="Calibri"/>
              </a:rPr>
              <a:t>N</a:t>
            </a:r>
            <a:r>
              <a:rPr sz="1300" b="1" spc="0" dirty="0" smtClean="0">
                <a:solidFill>
                  <a:srgbClr val="003399"/>
                </a:solidFill>
                <a:latin typeface="Arial Narrow" panose="020B0606020202030204" pitchFamily="34" charset="0"/>
                <a:cs typeface="Calibri"/>
              </a:rPr>
              <a:t>I</a:t>
            </a:r>
            <a:r>
              <a:rPr sz="1300" b="1" spc="-5" dirty="0" smtClean="0">
                <a:solidFill>
                  <a:srgbClr val="003399"/>
                </a:solidFill>
                <a:latin typeface="Arial Narrow" panose="020B0606020202030204" pitchFamily="34" charset="0"/>
                <a:cs typeface="Calibri"/>
              </a:rPr>
              <a:t>S</a:t>
            </a:r>
            <a:r>
              <a:rPr sz="1300" b="1" spc="0" dirty="0" smtClean="0">
                <a:solidFill>
                  <a:srgbClr val="003399"/>
                </a:solidFill>
                <a:latin typeface="Arial Narrow" panose="020B0606020202030204" pitchFamily="34" charset="0"/>
                <a:cs typeface="Calibri"/>
              </a:rPr>
              <a:t>TI PER LO</a:t>
            </a:r>
            <a:r>
              <a:rPr sz="1300" b="1" spc="-10" dirty="0" smtClean="0">
                <a:solidFill>
                  <a:srgbClr val="003399"/>
                </a:solidFill>
                <a:latin typeface="Arial Narrow" panose="020B0606020202030204" pitchFamily="34" charset="0"/>
                <a:cs typeface="Calibri"/>
              </a:rPr>
              <a:t> </a:t>
            </a:r>
            <a:r>
              <a:rPr sz="1300" b="1" spc="0" dirty="0" smtClean="0">
                <a:solidFill>
                  <a:srgbClr val="003399"/>
                </a:solidFill>
                <a:latin typeface="Arial Narrow" panose="020B0606020202030204" pitchFamily="34" charset="0"/>
                <a:cs typeface="Calibri"/>
              </a:rPr>
              <a:t>SVI</a:t>
            </a:r>
            <a:r>
              <a:rPr sz="1300" b="1" spc="-10" dirty="0" smtClean="0">
                <a:solidFill>
                  <a:srgbClr val="003399"/>
                </a:solidFill>
                <a:latin typeface="Arial Narrow" panose="020B0606020202030204" pitchFamily="34" charset="0"/>
                <a:cs typeface="Calibri"/>
              </a:rPr>
              <a:t>L</a:t>
            </a:r>
            <a:r>
              <a:rPr sz="1300" b="1" spc="0" dirty="0" smtClean="0">
                <a:solidFill>
                  <a:srgbClr val="003399"/>
                </a:solidFill>
                <a:latin typeface="Arial Narrow" panose="020B0606020202030204" pitchFamily="34" charset="0"/>
                <a:cs typeface="Calibri"/>
              </a:rPr>
              <a:t>U</a:t>
            </a:r>
            <a:r>
              <a:rPr sz="1300" b="1" spc="-10" dirty="0" smtClean="0">
                <a:solidFill>
                  <a:srgbClr val="003399"/>
                </a:solidFill>
                <a:latin typeface="Arial Narrow" panose="020B0606020202030204" pitchFamily="34" charset="0"/>
                <a:cs typeface="Calibri"/>
              </a:rPr>
              <a:t>P</a:t>
            </a:r>
            <a:r>
              <a:rPr sz="1300" b="1" spc="0" dirty="0" smtClean="0">
                <a:solidFill>
                  <a:srgbClr val="003399"/>
                </a:solidFill>
                <a:latin typeface="Arial Narrow" panose="020B0606020202030204" pitchFamily="34" charset="0"/>
                <a:cs typeface="Calibri"/>
              </a:rPr>
              <a:t>PO</a:t>
            </a:r>
            <a:r>
              <a:rPr sz="1300" b="1" spc="5" dirty="0" smtClean="0">
                <a:solidFill>
                  <a:srgbClr val="003399"/>
                </a:solidFill>
                <a:latin typeface="Arial Narrow" panose="020B0606020202030204" pitchFamily="34" charset="0"/>
                <a:cs typeface="Calibri"/>
              </a:rPr>
              <a:t> </a:t>
            </a:r>
            <a:r>
              <a:rPr sz="1300" b="1" spc="0" dirty="0" smtClean="0">
                <a:solidFill>
                  <a:srgbClr val="003399"/>
                </a:solidFill>
                <a:latin typeface="Arial Narrow" panose="020B0606020202030204" pitchFamily="34" charset="0"/>
                <a:cs typeface="Calibri"/>
              </a:rPr>
              <a:t>D</a:t>
            </a:r>
            <a:r>
              <a:rPr sz="1300" b="1" spc="-10" dirty="0" smtClean="0">
                <a:solidFill>
                  <a:srgbClr val="003399"/>
                </a:solidFill>
                <a:latin typeface="Arial Narrow" panose="020B0606020202030204" pitchFamily="34" charset="0"/>
                <a:cs typeface="Calibri"/>
              </a:rPr>
              <a:t>EL</a:t>
            </a:r>
            <a:r>
              <a:rPr sz="1300" b="1" spc="0" dirty="0" smtClean="0">
                <a:solidFill>
                  <a:srgbClr val="003399"/>
                </a:solidFill>
                <a:latin typeface="Arial Narrow" panose="020B0606020202030204" pitchFamily="34" charset="0"/>
                <a:cs typeface="Calibri"/>
              </a:rPr>
              <a:t>L’E</a:t>
            </a:r>
            <a:r>
              <a:rPr sz="1300" b="1" spc="-10" dirty="0" smtClean="0">
                <a:solidFill>
                  <a:srgbClr val="003399"/>
                </a:solidFill>
                <a:latin typeface="Arial Narrow" panose="020B0606020202030204" pitchFamily="34" charset="0"/>
                <a:cs typeface="Calibri"/>
              </a:rPr>
              <a:t>C</a:t>
            </a:r>
            <a:r>
              <a:rPr sz="1300" b="1" spc="0" dirty="0" smtClean="0">
                <a:solidFill>
                  <a:srgbClr val="003399"/>
                </a:solidFill>
                <a:latin typeface="Arial Narrow" panose="020B0606020202030204" pitchFamily="34" charset="0"/>
                <a:cs typeface="Calibri"/>
              </a:rPr>
              <a:t>O</a:t>
            </a:r>
            <a:r>
              <a:rPr sz="1300" b="1" spc="-15" dirty="0" smtClean="0">
                <a:solidFill>
                  <a:srgbClr val="003399"/>
                </a:solidFill>
                <a:latin typeface="Arial Narrow" panose="020B0606020202030204" pitchFamily="34" charset="0"/>
                <a:cs typeface="Calibri"/>
              </a:rPr>
              <a:t>N</a:t>
            </a:r>
            <a:r>
              <a:rPr sz="1300" b="1" spc="0" dirty="0" smtClean="0">
                <a:solidFill>
                  <a:srgbClr val="003399"/>
                </a:solidFill>
                <a:latin typeface="Arial Narrow" panose="020B0606020202030204" pitchFamily="34" charset="0"/>
                <a:cs typeface="Calibri"/>
              </a:rPr>
              <a:t>OMIA E D</a:t>
            </a:r>
            <a:r>
              <a:rPr sz="1300" b="1" spc="-10" dirty="0" smtClean="0">
                <a:solidFill>
                  <a:srgbClr val="003399"/>
                </a:solidFill>
                <a:latin typeface="Arial Narrow" panose="020B0606020202030204" pitchFamily="34" charset="0"/>
                <a:cs typeface="Calibri"/>
              </a:rPr>
              <a:t>E</a:t>
            </a:r>
            <a:r>
              <a:rPr sz="1300" b="1" spc="0" dirty="0" smtClean="0">
                <a:solidFill>
                  <a:srgbClr val="003399"/>
                </a:solidFill>
                <a:latin typeface="Arial Narrow" panose="020B0606020202030204" pitchFamily="34" charset="0"/>
                <a:cs typeface="Calibri"/>
              </a:rPr>
              <a:t>L</a:t>
            </a:r>
            <a:r>
              <a:rPr sz="1300" b="1" spc="5" dirty="0" smtClean="0">
                <a:solidFill>
                  <a:srgbClr val="003399"/>
                </a:solidFill>
                <a:latin typeface="Arial Narrow" panose="020B0606020202030204" pitchFamily="34" charset="0"/>
                <a:cs typeface="Calibri"/>
              </a:rPr>
              <a:t>L</a:t>
            </a:r>
            <a:r>
              <a:rPr sz="1300" b="1" spc="0" dirty="0" smtClean="0">
                <a:solidFill>
                  <a:srgbClr val="003399"/>
                </a:solidFill>
                <a:latin typeface="Arial Narrow" panose="020B0606020202030204" pitchFamily="34" charset="0"/>
                <a:cs typeface="Calibri"/>
              </a:rPr>
              <a:t>A SO</a:t>
            </a:r>
            <a:r>
              <a:rPr sz="1300" b="1" spc="-15" dirty="0" smtClean="0">
                <a:solidFill>
                  <a:srgbClr val="003399"/>
                </a:solidFill>
                <a:latin typeface="Arial Narrow" panose="020B0606020202030204" pitchFamily="34" charset="0"/>
                <a:cs typeface="Calibri"/>
              </a:rPr>
              <a:t>C</a:t>
            </a:r>
            <a:r>
              <a:rPr sz="1300" b="1" spc="0" dirty="0" smtClean="0">
                <a:solidFill>
                  <a:srgbClr val="003399"/>
                </a:solidFill>
                <a:latin typeface="Arial Narrow" panose="020B0606020202030204" pitchFamily="34" charset="0"/>
                <a:cs typeface="Calibri"/>
              </a:rPr>
              <a:t>IE</a:t>
            </a:r>
            <a:r>
              <a:rPr sz="1300" b="1" spc="-10" dirty="0" smtClean="0">
                <a:solidFill>
                  <a:srgbClr val="003399"/>
                </a:solidFill>
                <a:latin typeface="Arial Narrow" panose="020B0606020202030204" pitchFamily="34" charset="0"/>
                <a:cs typeface="Calibri"/>
              </a:rPr>
              <a:t>T</a:t>
            </a:r>
            <a:r>
              <a:rPr sz="1300" b="1" spc="0" dirty="0" smtClean="0">
                <a:solidFill>
                  <a:srgbClr val="003399"/>
                </a:solidFill>
                <a:latin typeface="Arial Narrow" panose="020B0606020202030204" pitchFamily="34" charset="0"/>
                <a:cs typeface="Calibri"/>
              </a:rPr>
              <a:t>A’</a:t>
            </a:r>
            <a:endParaRPr sz="1300" dirty="0">
              <a:latin typeface="Arial Narrow" panose="020B0606020202030204" pitchFamily="34" charset="0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121602" y="2674012"/>
            <a:ext cx="5476048" cy="1711128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/>
            <a:r>
              <a:rPr lang="it-IT" sz="3100" b="1" spc="-10" dirty="0" smtClean="0">
                <a:solidFill>
                  <a:srgbClr val="1179D1"/>
                </a:solidFill>
                <a:latin typeface="+mj-lt"/>
                <a:cs typeface="Arial Narrow"/>
              </a:rPr>
              <a:t>Origine doganale delle merci: fattore di successo per le imprese</a:t>
            </a:r>
            <a:endParaRPr lang="it-IT" sz="3100" b="1" spc="-10" dirty="0" smtClean="0">
              <a:solidFill>
                <a:srgbClr val="FF0000"/>
              </a:solidFill>
              <a:latin typeface="+mj-lt"/>
              <a:cs typeface="Arial Narrow"/>
            </a:endParaRPr>
          </a:p>
          <a:p>
            <a:pPr marL="12700" marR="12700" algn="just">
              <a:lnSpc>
                <a:spcPts val="3200"/>
              </a:lnSpc>
              <a:spcBef>
                <a:spcPts val="300"/>
              </a:spcBef>
              <a:spcAft>
                <a:spcPts val="1200"/>
              </a:spcAft>
            </a:pPr>
            <a:r>
              <a:rPr lang="it-IT" sz="2700" b="1" spc="-10" dirty="0" smtClean="0">
                <a:solidFill>
                  <a:srgbClr val="003399"/>
                </a:solidFill>
                <a:latin typeface="+mj-lt"/>
                <a:cs typeface="Arial Narrow"/>
              </a:rPr>
              <a:t>29 SETTEMBRE 2020</a:t>
            </a:r>
          </a:p>
          <a:p>
            <a:pPr marL="12700" marR="12700" algn="just">
              <a:lnSpc>
                <a:spcPct val="110000"/>
              </a:lnSpc>
            </a:pPr>
            <a:endParaRPr lang="it-IT" sz="2200" dirty="0" smtClean="0">
              <a:latin typeface="Arial Narrow"/>
              <a:cs typeface="Arial Narrow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884322" y="697364"/>
            <a:ext cx="1383665" cy="37592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 indent="39370" algn="ctr"/>
            <a:r>
              <a:rPr lang="it-IT" sz="900" b="1" spc="-15" dirty="0" smtClean="0">
                <a:solidFill>
                  <a:srgbClr val="365F91"/>
                </a:solidFill>
                <a:latin typeface="Calibri"/>
                <a:cs typeface="Calibri"/>
              </a:rPr>
              <a:t>Direzione</a:t>
            </a:r>
            <a:r>
              <a:rPr sz="900" b="1" spc="-10" dirty="0" smtClean="0">
                <a:solidFill>
                  <a:srgbClr val="365F91"/>
                </a:solidFill>
                <a:latin typeface="Calibri"/>
                <a:cs typeface="Calibri"/>
              </a:rPr>
              <a:t> </a:t>
            </a:r>
            <a:r>
              <a:rPr lang="it-IT" sz="900" b="1" spc="-10" dirty="0" smtClean="0">
                <a:solidFill>
                  <a:srgbClr val="365F91"/>
                </a:solidFill>
                <a:latin typeface="Calibri"/>
                <a:cs typeface="Calibri"/>
              </a:rPr>
              <a:t>Territoriale</a:t>
            </a:r>
            <a:r>
              <a:rPr sz="900" b="1" spc="-5" dirty="0" smtClean="0">
                <a:solidFill>
                  <a:srgbClr val="365F91"/>
                </a:solidFill>
                <a:latin typeface="Calibri"/>
                <a:cs typeface="Calibri"/>
              </a:rPr>
              <a:t> Pu</a:t>
            </a:r>
            <a:r>
              <a:rPr sz="900" b="1" spc="-10" dirty="0" smtClean="0">
                <a:solidFill>
                  <a:srgbClr val="365F91"/>
                </a:solidFill>
                <a:latin typeface="Calibri"/>
                <a:cs typeface="Calibri"/>
              </a:rPr>
              <a:t>g</a:t>
            </a:r>
            <a:r>
              <a:rPr sz="900" b="1" spc="0" dirty="0" smtClean="0">
                <a:solidFill>
                  <a:srgbClr val="365F91"/>
                </a:solidFill>
                <a:latin typeface="Calibri"/>
                <a:cs typeface="Calibri"/>
              </a:rPr>
              <a:t>l</a:t>
            </a:r>
            <a:r>
              <a:rPr sz="900" b="1" spc="-10" dirty="0" smtClean="0">
                <a:solidFill>
                  <a:srgbClr val="365F91"/>
                </a:solidFill>
                <a:latin typeface="Calibri"/>
                <a:cs typeface="Calibri"/>
              </a:rPr>
              <a:t>i</a:t>
            </a:r>
            <a:r>
              <a:rPr sz="900" b="1" spc="-5" dirty="0" smtClean="0">
                <a:solidFill>
                  <a:srgbClr val="365F91"/>
                </a:solidFill>
                <a:latin typeface="Calibri"/>
                <a:cs typeface="Calibri"/>
              </a:rPr>
              <a:t>a,</a:t>
            </a:r>
            <a:r>
              <a:rPr sz="900" b="1" spc="-10" dirty="0" smtClean="0">
                <a:solidFill>
                  <a:srgbClr val="365F91"/>
                </a:solidFill>
                <a:latin typeface="Calibri"/>
                <a:cs typeface="Calibri"/>
              </a:rPr>
              <a:t> </a:t>
            </a:r>
            <a:r>
              <a:rPr sz="900" b="1" spc="-5" dirty="0" smtClean="0">
                <a:solidFill>
                  <a:srgbClr val="365F91"/>
                </a:solidFill>
                <a:latin typeface="Calibri"/>
                <a:cs typeface="Calibri"/>
              </a:rPr>
              <a:t>M</a:t>
            </a:r>
            <a:r>
              <a:rPr sz="900" b="1" spc="-10" dirty="0" smtClean="0">
                <a:solidFill>
                  <a:srgbClr val="365F91"/>
                </a:solidFill>
                <a:latin typeface="Calibri"/>
                <a:cs typeface="Calibri"/>
              </a:rPr>
              <a:t>o</a:t>
            </a:r>
            <a:r>
              <a:rPr sz="900" b="1" spc="0" dirty="0" smtClean="0">
                <a:solidFill>
                  <a:srgbClr val="365F91"/>
                </a:solidFill>
                <a:latin typeface="Calibri"/>
                <a:cs typeface="Calibri"/>
              </a:rPr>
              <a:t>l</a:t>
            </a:r>
            <a:r>
              <a:rPr sz="900" b="1" spc="-10" dirty="0" smtClean="0">
                <a:solidFill>
                  <a:srgbClr val="365F91"/>
                </a:solidFill>
                <a:latin typeface="Calibri"/>
                <a:cs typeface="Calibri"/>
              </a:rPr>
              <a:t>i</a:t>
            </a:r>
            <a:r>
              <a:rPr sz="900" b="1" spc="-5" dirty="0" smtClean="0">
                <a:solidFill>
                  <a:srgbClr val="365F91"/>
                </a:solidFill>
                <a:latin typeface="Calibri"/>
                <a:cs typeface="Calibri"/>
              </a:rPr>
              <a:t>se e Bas</a:t>
            </a:r>
            <a:r>
              <a:rPr sz="900" b="1" spc="-15" dirty="0" smtClean="0">
                <a:solidFill>
                  <a:srgbClr val="365F91"/>
                </a:solidFill>
                <a:latin typeface="Calibri"/>
                <a:cs typeface="Calibri"/>
              </a:rPr>
              <a:t>i</a:t>
            </a:r>
            <a:r>
              <a:rPr sz="900" b="1" spc="0" dirty="0" smtClean="0">
                <a:solidFill>
                  <a:srgbClr val="365F91"/>
                </a:solidFill>
                <a:latin typeface="Calibri"/>
                <a:cs typeface="Calibri"/>
              </a:rPr>
              <a:t>l</a:t>
            </a:r>
            <a:r>
              <a:rPr sz="900" b="1" spc="-10" dirty="0" smtClean="0">
                <a:solidFill>
                  <a:srgbClr val="365F91"/>
                </a:solidFill>
                <a:latin typeface="Calibri"/>
                <a:cs typeface="Calibri"/>
              </a:rPr>
              <a:t>i</a:t>
            </a:r>
            <a:r>
              <a:rPr sz="900" b="1" spc="-5" dirty="0" smtClean="0">
                <a:solidFill>
                  <a:srgbClr val="365F91"/>
                </a:solidFill>
                <a:latin typeface="Calibri"/>
                <a:cs typeface="Calibri"/>
              </a:rPr>
              <a:t>cata</a:t>
            </a:r>
            <a:endParaRPr sz="900" dirty="0">
              <a:latin typeface="Calibri"/>
              <a:cs typeface="Calibri"/>
            </a:endParaRPr>
          </a:p>
        </p:txBody>
      </p:sp>
      <p:pic>
        <p:nvPicPr>
          <p:cNvPr id="29" name="Immagine 28" descr="C:\Users\MRSNCL73H22A662Q\AppData\Local\Microsoft\Windows\Temporary Internet Files\Content.Outlook\VMP5WR1E\CONFIND_BAT bandiera (logo trasparente).pn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026" y="185572"/>
            <a:ext cx="1609725" cy="55499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033" name="Gruppo 1032"/>
          <p:cNvGrpSpPr/>
          <p:nvPr/>
        </p:nvGrpSpPr>
        <p:grpSpPr>
          <a:xfrm>
            <a:off x="5485354" y="136668"/>
            <a:ext cx="1823783" cy="954608"/>
            <a:chOff x="4081552" y="1057028"/>
            <a:chExt cx="1823783" cy="954608"/>
          </a:xfrm>
        </p:grpSpPr>
        <p:sp>
          <p:nvSpPr>
            <p:cNvPr id="6" name="object 6"/>
            <p:cNvSpPr txBox="1"/>
            <p:nvPr/>
          </p:nvSpPr>
          <p:spPr>
            <a:xfrm>
              <a:off x="4405062" y="1563113"/>
              <a:ext cx="1287907" cy="448523"/>
            </a:xfrm>
            <a:prstGeom prst="rect">
              <a:avLst/>
            </a:prstGeom>
          </p:spPr>
          <p:txBody>
            <a:bodyPr vert="horz" wrap="square" lIns="0" tIns="0" rIns="0" bIns="0" rtlCol="0">
              <a:noAutofit/>
            </a:bodyPr>
            <a:lstStyle/>
            <a:p>
              <a:pPr marL="12700" marR="12700" indent="66675">
                <a:lnSpc>
                  <a:spcPts val="1150"/>
                </a:lnSpc>
              </a:pPr>
              <a:r>
                <a:rPr sz="900" b="1" spc="-5" dirty="0" smtClean="0">
                  <a:solidFill>
                    <a:srgbClr val="538DD3"/>
                  </a:solidFill>
                  <a:latin typeface="Calibri"/>
                  <a:cs typeface="Calibri"/>
                </a:rPr>
                <a:t>Cons</a:t>
              </a:r>
              <a:r>
                <a:rPr sz="900" b="1" spc="-15" dirty="0" smtClean="0">
                  <a:solidFill>
                    <a:srgbClr val="538DD3"/>
                  </a:solidFill>
                  <a:latin typeface="Calibri"/>
                  <a:cs typeface="Calibri"/>
                </a:rPr>
                <a:t>i</a:t>
              </a:r>
              <a:r>
                <a:rPr sz="900" b="1" spc="-10" dirty="0" smtClean="0">
                  <a:solidFill>
                    <a:srgbClr val="538DD3"/>
                  </a:solidFill>
                  <a:latin typeface="Calibri"/>
                  <a:cs typeface="Calibri"/>
                </a:rPr>
                <a:t>g</a:t>
              </a:r>
              <a:r>
                <a:rPr sz="900" b="1" spc="0" dirty="0" smtClean="0">
                  <a:solidFill>
                    <a:srgbClr val="538DD3"/>
                  </a:solidFill>
                  <a:latin typeface="Calibri"/>
                  <a:cs typeface="Calibri"/>
                </a:rPr>
                <a:t>l</a:t>
              </a:r>
              <a:r>
                <a:rPr sz="900" b="1" spc="-10" dirty="0" smtClean="0">
                  <a:solidFill>
                    <a:srgbClr val="538DD3"/>
                  </a:solidFill>
                  <a:latin typeface="Calibri"/>
                  <a:cs typeface="Calibri"/>
                </a:rPr>
                <a:t>io </a:t>
              </a:r>
              <a:r>
                <a:rPr sz="900" b="1" spc="-5" dirty="0" smtClean="0">
                  <a:solidFill>
                    <a:srgbClr val="538DD3"/>
                  </a:solidFill>
                  <a:latin typeface="Calibri"/>
                  <a:cs typeface="Calibri"/>
                </a:rPr>
                <a:t>Terr</a:t>
              </a:r>
              <a:r>
                <a:rPr sz="900" b="1" spc="-10" dirty="0" smtClean="0">
                  <a:solidFill>
                    <a:srgbClr val="538DD3"/>
                  </a:solidFill>
                  <a:latin typeface="Calibri"/>
                  <a:cs typeface="Calibri"/>
                </a:rPr>
                <a:t>i</a:t>
              </a:r>
              <a:r>
                <a:rPr sz="900" b="1" spc="-5" dirty="0" smtClean="0">
                  <a:solidFill>
                    <a:srgbClr val="538DD3"/>
                  </a:solidFill>
                  <a:latin typeface="Calibri"/>
                  <a:cs typeface="Calibri"/>
                </a:rPr>
                <a:t>tor</a:t>
              </a:r>
              <a:r>
                <a:rPr sz="900" b="1" spc="-10" dirty="0" smtClean="0">
                  <a:solidFill>
                    <a:srgbClr val="538DD3"/>
                  </a:solidFill>
                  <a:latin typeface="Calibri"/>
                  <a:cs typeface="Calibri"/>
                </a:rPr>
                <a:t>i</a:t>
              </a:r>
              <a:r>
                <a:rPr sz="900" b="1" spc="-5" dirty="0" smtClean="0">
                  <a:solidFill>
                    <a:srgbClr val="538DD3"/>
                  </a:solidFill>
                  <a:latin typeface="Calibri"/>
                  <a:cs typeface="Calibri"/>
                </a:rPr>
                <a:t>a</a:t>
              </a:r>
              <a:r>
                <a:rPr sz="900" b="1" spc="-10" dirty="0" smtClean="0">
                  <a:solidFill>
                    <a:srgbClr val="538DD3"/>
                  </a:solidFill>
                  <a:latin typeface="Calibri"/>
                  <a:cs typeface="Calibri"/>
                </a:rPr>
                <a:t>l</a:t>
              </a:r>
              <a:r>
                <a:rPr sz="900" b="1" spc="-5" dirty="0" smtClean="0">
                  <a:solidFill>
                    <a:srgbClr val="538DD3"/>
                  </a:solidFill>
                  <a:latin typeface="Calibri"/>
                  <a:cs typeface="Calibri"/>
                </a:rPr>
                <a:t>e Pu</a:t>
              </a:r>
              <a:r>
                <a:rPr sz="900" b="1" spc="-10" dirty="0" smtClean="0">
                  <a:solidFill>
                    <a:srgbClr val="538DD3"/>
                  </a:solidFill>
                  <a:latin typeface="Calibri"/>
                  <a:cs typeface="Calibri"/>
                </a:rPr>
                <a:t>g</a:t>
              </a:r>
              <a:r>
                <a:rPr sz="900" b="1" spc="0" dirty="0" smtClean="0">
                  <a:solidFill>
                    <a:srgbClr val="538DD3"/>
                  </a:solidFill>
                  <a:latin typeface="Calibri"/>
                  <a:cs typeface="Calibri"/>
                </a:rPr>
                <a:t>l</a:t>
              </a:r>
              <a:r>
                <a:rPr sz="900" b="1" spc="-10" dirty="0" smtClean="0">
                  <a:solidFill>
                    <a:srgbClr val="538DD3"/>
                  </a:solidFill>
                  <a:latin typeface="Calibri"/>
                  <a:cs typeface="Calibri"/>
                </a:rPr>
                <a:t>i</a:t>
              </a:r>
              <a:r>
                <a:rPr sz="900" b="1" spc="-5" dirty="0" smtClean="0">
                  <a:solidFill>
                    <a:srgbClr val="538DD3"/>
                  </a:solidFill>
                  <a:latin typeface="Calibri"/>
                  <a:cs typeface="Calibri"/>
                </a:rPr>
                <a:t>a M</a:t>
              </a:r>
              <a:r>
                <a:rPr sz="900" b="1" spc="-10" dirty="0" smtClean="0">
                  <a:solidFill>
                    <a:srgbClr val="538DD3"/>
                  </a:solidFill>
                  <a:latin typeface="Calibri"/>
                  <a:cs typeface="Calibri"/>
                </a:rPr>
                <a:t>oli</a:t>
              </a:r>
              <a:r>
                <a:rPr sz="900" b="1" spc="-5" dirty="0" smtClean="0">
                  <a:solidFill>
                    <a:srgbClr val="538DD3"/>
                  </a:solidFill>
                  <a:latin typeface="Calibri"/>
                  <a:cs typeface="Calibri"/>
                </a:rPr>
                <a:t>se </a:t>
              </a:r>
              <a:r>
                <a:rPr sz="900" b="1" spc="-10" dirty="0" smtClean="0">
                  <a:solidFill>
                    <a:srgbClr val="538DD3"/>
                  </a:solidFill>
                  <a:latin typeface="Calibri"/>
                  <a:cs typeface="Calibri"/>
                </a:rPr>
                <a:t>Ba</a:t>
              </a:r>
              <a:r>
                <a:rPr sz="900" b="1" spc="5" dirty="0" smtClean="0">
                  <a:solidFill>
                    <a:srgbClr val="538DD3"/>
                  </a:solidFill>
                  <a:latin typeface="Calibri"/>
                  <a:cs typeface="Calibri"/>
                </a:rPr>
                <a:t>s</a:t>
              </a:r>
              <a:r>
                <a:rPr sz="900" b="1" spc="-10" dirty="0" smtClean="0">
                  <a:solidFill>
                    <a:srgbClr val="538DD3"/>
                  </a:solidFill>
                  <a:latin typeface="Calibri"/>
                  <a:cs typeface="Calibri"/>
                </a:rPr>
                <a:t>i</a:t>
              </a:r>
              <a:r>
                <a:rPr sz="900" b="1" spc="0" dirty="0" smtClean="0">
                  <a:solidFill>
                    <a:srgbClr val="538DD3"/>
                  </a:solidFill>
                  <a:latin typeface="Calibri"/>
                  <a:cs typeface="Calibri"/>
                </a:rPr>
                <a:t>l</a:t>
              </a:r>
              <a:r>
                <a:rPr sz="900" b="1" spc="-10" dirty="0" smtClean="0">
                  <a:solidFill>
                    <a:srgbClr val="538DD3"/>
                  </a:solidFill>
                  <a:latin typeface="Calibri"/>
                  <a:cs typeface="Calibri"/>
                </a:rPr>
                <a:t>i</a:t>
              </a:r>
              <a:r>
                <a:rPr sz="900" b="1" spc="-5" dirty="0" smtClean="0">
                  <a:solidFill>
                    <a:srgbClr val="538DD3"/>
                  </a:solidFill>
                  <a:latin typeface="Calibri"/>
                  <a:cs typeface="Calibri"/>
                </a:rPr>
                <a:t>cata</a:t>
              </a:r>
              <a:endParaRPr sz="900" dirty="0">
                <a:latin typeface="Calibri"/>
                <a:cs typeface="Calibri"/>
              </a:endParaRPr>
            </a:p>
          </p:txBody>
        </p:sp>
        <p:pic>
          <p:nvPicPr>
            <p:cNvPr id="1026" name="Picture 2" descr="C:\Users\grnfnc63t02a662m\Desktop\Nuova cartella (2)\CNSD.png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81552" y="1057028"/>
              <a:ext cx="1823783" cy="53467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024" name="CasellaDiTesto 1023"/>
          <p:cNvSpPr txBox="1"/>
          <p:nvPr/>
        </p:nvSpPr>
        <p:spPr>
          <a:xfrm>
            <a:off x="4089874" y="3672572"/>
            <a:ext cx="2528248" cy="396000"/>
          </a:xfrm>
          <a:prstGeom prst="rect">
            <a:avLst/>
          </a:prstGeom>
          <a:solidFill>
            <a:srgbClr val="1179D1"/>
          </a:solidFill>
        </p:spPr>
        <p:txBody>
          <a:bodyPr wrap="square" rtlCol="0" anchor="ctr" anchorCtr="0">
            <a:spAutoFit/>
          </a:bodyPr>
          <a:lstStyle/>
          <a:p>
            <a:pPr marL="12700" marR="12700" algn="ctr">
              <a:lnSpc>
                <a:spcPct val="110000"/>
              </a:lnSpc>
            </a:pPr>
            <a:r>
              <a:rPr lang="it-IT" sz="2200" b="1" spc="-10" dirty="0" smtClean="0">
                <a:solidFill>
                  <a:schemeClr val="bg1"/>
                </a:solidFill>
                <a:cs typeface="Arial Narrow"/>
              </a:rPr>
              <a:t>SEMINARIO IN RETE</a:t>
            </a:r>
            <a:endParaRPr lang="it-IT" sz="2200" b="1" spc="-10" dirty="0">
              <a:solidFill>
                <a:schemeClr val="bg1"/>
              </a:solidFill>
              <a:cs typeface="Arial Narrow"/>
            </a:endParaRPr>
          </a:p>
        </p:txBody>
      </p:sp>
      <p:sp>
        <p:nvSpPr>
          <p:cNvPr id="1029" name="CasellaDiTesto 1028"/>
          <p:cNvSpPr txBox="1"/>
          <p:nvPr/>
        </p:nvSpPr>
        <p:spPr>
          <a:xfrm>
            <a:off x="109288" y="4163892"/>
            <a:ext cx="6945562" cy="51321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177800">
              <a:spcAft>
                <a:spcPts val="300"/>
              </a:spcAft>
            </a:pPr>
            <a:r>
              <a:rPr lang="it-IT" sz="1600" b="1" dirty="0" smtClean="0">
                <a:solidFill>
                  <a:srgbClr val="1179D1"/>
                </a:solidFill>
              </a:rPr>
              <a:t>  9.30</a:t>
            </a:r>
            <a:r>
              <a:rPr lang="it-IT" sz="1600" dirty="0" smtClean="0"/>
              <a:t>	</a:t>
            </a:r>
            <a:r>
              <a:rPr lang="it-IT" sz="1600" dirty="0" smtClean="0">
                <a:solidFill>
                  <a:srgbClr val="003399"/>
                </a:solidFill>
              </a:rPr>
              <a:t>Collegamento e registrazione partecipanti</a:t>
            </a:r>
          </a:p>
          <a:p>
            <a:pPr indent="177800"/>
            <a:r>
              <a:rPr lang="it-IT" sz="1600" b="1" dirty="0" smtClean="0">
                <a:solidFill>
                  <a:srgbClr val="1179D1"/>
                </a:solidFill>
              </a:rPr>
              <a:t>  9.40 </a:t>
            </a:r>
            <a:r>
              <a:rPr lang="it-IT" sz="1600" dirty="0" smtClean="0">
                <a:solidFill>
                  <a:srgbClr val="003399"/>
                </a:solidFill>
              </a:rPr>
              <a:t>	Saluti istituzionali</a:t>
            </a:r>
            <a:endParaRPr lang="it-IT" sz="1600" dirty="0">
              <a:solidFill>
                <a:srgbClr val="003399"/>
              </a:solidFill>
            </a:endParaRPr>
          </a:p>
          <a:p>
            <a:pPr>
              <a:lnSpc>
                <a:spcPts val="1300"/>
              </a:lnSpc>
            </a:pPr>
            <a:r>
              <a:rPr lang="it-IT" sz="1200" b="1" dirty="0" smtClean="0">
                <a:solidFill>
                  <a:srgbClr val="003399"/>
                </a:solidFill>
              </a:rPr>
              <a:t>	Marco </a:t>
            </a:r>
            <a:r>
              <a:rPr lang="it-IT" sz="1200" b="1" dirty="0" err="1" smtClean="0">
                <a:solidFill>
                  <a:srgbClr val="003399"/>
                </a:solidFill>
              </a:rPr>
              <a:t>Cutaia</a:t>
            </a:r>
            <a:r>
              <a:rPr lang="it-IT" sz="1200" b="1" dirty="0" smtClean="0">
                <a:solidFill>
                  <a:srgbClr val="003399"/>
                </a:solidFill>
              </a:rPr>
              <a:t> - </a:t>
            </a:r>
            <a:r>
              <a:rPr lang="it-IT" sz="1200" i="1" dirty="0" smtClean="0">
                <a:solidFill>
                  <a:srgbClr val="003399"/>
                </a:solidFill>
              </a:rPr>
              <a:t>Direttore </a:t>
            </a:r>
            <a:r>
              <a:rPr lang="it-IT" sz="1200" i="1" dirty="0">
                <a:solidFill>
                  <a:srgbClr val="003399"/>
                </a:solidFill>
              </a:rPr>
              <a:t>Territoriale Puglia, Molise e Basilicata </a:t>
            </a:r>
            <a:r>
              <a:rPr lang="it-IT" sz="1200" i="1" dirty="0" smtClean="0">
                <a:solidFill>
                  <a:srgbClr val="003399"/>
                </a:solidFill>
              </a:rPr>
              <a:t>ADM - moderatore 	</a:t>
            </a:r>
            <a:r>
              <a:rPr lang="it-IT" sz="1200" b="1" dirty="0" smtClean="0">
                <a:solidFill>
                  <a:srgbClr val="003399"/>
                </a:solidFill>
              </a:rPr>
              <a:t>Francesco </a:t>
            </a:r>
            <a:r>
              <a:rPr lang="it-IT" sz="1200" b="1" dirty="0">
                <a:solidFill>
                  <a:srgbClr val="003399"/>
                </a:solidFill>
              </a:rPr>
              <a:t>Divella </a:t>
            </a:r>
            <a:r>
              <a:rPr lang="it-IT" sz="1200" i="1" dirty="0">
                <a:solidFill>
                  <a:srgbClr val="003399"/>
                </a:solidFill>
              </a:rPr>
              <a:t>-</a:t>
            </a:r>
            <a:r>
              <a:rPr lang="it-IT" sz="12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it-IT" sz="1200" i="1" dirty="0">
                <a:solidFill>
                  <a:srgbClr val="003399"/>
                </a:solidFill>
              </a:rPr>
              <a:t>Vice Presidente Confindustria Bari -</a:t>
            </a:r>
            <a:r>
              <a:rPr lang="it-IT" sz="1200" i="1" dirty="0" smtClean="0">
                <a:solidFill>
                  <a:srgbClr val="003399"/>
                </a:solidFill>
              </a:rPr>
              <a:t> BAT</a:t>
            </a:r>
          </a:p>
          <a:p>
            <a:pPr>
              <a:lnSpc>
                <a:spcPts val="1300"/>
              </a:lnSpc>
            </a:pPr>
            <a:r>
              <a:rPr lang="it-IT" sz="1200" i="1" dirty="0">
                <a:solidFill>
                  <a:srgbClr val="003399"/>
                </a:solidFill>
              </a:rPr>
              <a:t>	</a:t>
            </a:r>
            <a:r>
              <a:rPr lang="it-IT" sz="1200" b="1" dirty="0" smtClean="0">
                <a:solidFill>
                  <a:srgbClr val="003399"/>
                </a:solidFill>
              </a:rPr>
              <a:t>Elbano de Nuccio </a:t>
            </a:r>
            <a:r>
              <a:rPr lang="it-IT" sz="1200" i="1" dirty="0">
                <a:solidFill>
                  <a:srgbClr val="003399"/>
                </a:solidFill>
              </a:rPr>
              <a:t>-</a:t>
            </a:r>
            <a:r>
              <a:rPr lang="it-IT" sz="12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it-IT" sz="1200" i="1" dirty="0">
                <a:solidFill>
                  <a:srgbClr val="003399"/>
                </a:solidFill>
              </a:rPr>
              <a:t>P</a:t>
            </a:r>
            <a:r>
              <a:rPr lang="it-IT" sz="1200" i="1" dirty="0" smtClean="0">
                <a:solidFill>
                  <a:srgbClr val="003399"/>
                </a:solidFill>
              </a:rPr>
              <a:t>residente Ordine Dottori Commercialisti ed Esperti Contabili Bari</a:t>
            </a:r>
          </a:p>
          <a:p>
            <a:pPr>
              <a:lnSpc>
                <a:spcPts val="1500"/>
              </a:lnSpc>
            </a:pPr>
            <a:r>
              <a:rPr lang="it-IT" sz="1200" i="1" dirty="0" smtClean="0">
                <a:solidFill>
                  <a:srgbClr val="003399"/>
                </a:solidFill>
              </a:rPr>
              <a:t>	</a:t>
            </a:r>
            <a:r>
              <a:rPr lang="it-IT" sz="1200" b="1" dirty="0" smtClean="0">
                <a:solidFill>
                  <a:srgbClr val="003399"/>
                </a:solidFill>
              </a:rPr>
              <a:t>Giovanni Galante</a:t>
            </a:r>
            <a:r>
              <a:rPr lang="it-IT" sz="1200" dirty="0" smtClean="0">
                <a:solidFill>
                  <a:srgbClr val="003399"/>
                </a:solidFill>
              </a:rPr>
              <a:t> </a:t>
            </a:r>
            <a:r>
              <a:rPr lang="it-IT" sz="1200" i="1" dirty="0" smtClean="0">
                <a:solidFill>
                  <a:srgbClr val="003399"/>
                </a:solidFill>
              </a:rPr>
              <a:t>- Presidente Consiglio Territoriale Spedizionieri Doganali</a:t>
            </a:r>
          </a:p>
          <a:p>
            <a:pPr marL="896938" indent="-719138">
              <a:lnSpc>
                <a:spcPts val="1500"/>
              </a:lnSpc>
              <a:spcBef>
                <a:spcPts val="600"/>
              </a:spcBef>
            </a:pPr>
            <a:r>
              <a:rPr lang="it-IT" sz="1600" b="1" dirty="0" smtClean="0">
                <a:solidFill>
                  <a:srgbClr val="1179D1"/>
                </a:solidFill>
              </a:rPr>
              <a:t>10.00</a:t>
            </a:r>
            <a:r>
              <a:rPr lang="it-IT" sz="1600" dirty="0" smtClean="0"/>
              <a:t>	</a:t>
            </a:r>
            <a:r>
              <a:rPr lang="it-IT" sz="1600" dirty="0">
                <a:solidFill>
                  <a:srgbClr val="003399"/>
                </a:solidFill>
              </a:rPr>
              <a:t>Origine non preferenziale e origine </a:t>
            </a:r>
            <a:r>
              <a:rPr lang="it-IT" sz="1600" dirty="0" smtClean="0">
                <a:solidFill>
                  <a:srgbClr val="003399"/>
                </a:solidFill>
              </a:rPr>
              <a:t>preferenziale negli scambi internazionali</a:t>
            </a:r>
            <a:endParaRPr lang="it-IT" sz="1600" dirty="0">
              <a:solidFill>
                <a:srgbClr val="003399"/>
              </a:solidFill>
            </a:endParaRPr>
          </a:p>
          <a:p>
            <a:pPr marL="896938">
              <a:spcAft>
                <a:spcPts val="600"/>
              </a:spcAft>
            </a:pPr>
            <a:r>
              <a:rPr lang="it-IT" sz="1200" b="1" dirty="0" smtClean="0">
                <a:solidFill>
                  <a:srgbClr val="003399"/>
                </a:solidFill>
              </a:rPr>
              <a:t>Marco </a:t>
            </a:r>
            <a:r>
              <a:rPr lang="it-IT" sz="1200" b="1" dirty="0" err="1" smtClean="0">
                <a:solidFill>
                  <a:srgbClr val="003399"/>
                </a:solidFill>
              </a:rPr>
              <a:t>Cutaia</a:t>
            </a:r>
            <a:r>
              <a:rPr lang="it-IT" sz="1200" b="1" dirty="0" smtClean="0">
                <a:solidFill>
                  <a:srgbClr val="003399"/>
                </a:solidFill>
              </a:rPr>
              <a:t> </a:t>
            </a:r>
            <a:r>
              <a:rPr lang="it-IT" sz="1200" dirty="0" smtClean="0">
                <a:solidFill>
                  <a:srgbClr val="003399"/>
                </a:solidFill>
              </a:rPr>
              <a:t>- </a:t>
            </a:r>
            <a:r>
              <a:rPr lang="it-IT" sz="1200" i="1" dirty="0" smtClean="0">
                <a:solidFill>
                  <a:srgbClr val="003399"/>
                </a:solidFill>
              </a:rPr>
              <a:t>Direttore Territoriale Puglia, Molise e Basilicata ADM </a:t>
            </a:r>
          </a:p>
          <a:p>
            <a:pPr indent="177800">
              <a:tabLst>
                <a:tab pos="896938" algn="l"/>
              </a:tabLst>
            </a:pPr>
            <a:r>
              <a:rPr lang="it-IT" sz="1600" b="1" dirty="0" smtClean="0">
                <a:solidFill>
                  <a:srgbClr val="1179D1"/>
                </a:solidFill>
              </a:rPr>
              <a:t>10.30</a:t>
            </a:r>
            <a:r>
              <a:rPr lang="it-IT" sz="1600" b="1" dirty="0" smtClean="0">
                <a:solidFill>
                  <a:srgbClr val="FF0000"/>
                </a:solidFill>
              </a:rPr>
              <a:t> </a:t>
            </a:r>
            <a:r>
              <a:rPr lang="it-IT" sz="1600" dirty="0" smtClean="0">
                <a:solidFill>
                  <a:srgbClr val="003399"/>
                </a:solidFill>
              </a:rPr>
              <a:t>	Origine non preferenziale: effetti tariffari e non tariffari</a:t>
            </a:r>
          </a:p>
          <a:p>
            <a:pPr>
              <a:lnSpc>
                <a:spcPts val="1500"/>
              </a:lnSpc>
              <a:spcAft>
                <a:spcPts val="600"/>
              </a:spcAft>
            </a:pPr>
            <a:r>
              <a:rPr lang="it-IT" dirty="0" smtClean="0">
                <a:solidFill>
                  <a:srgbClr val="003399"/>
                </a:solidFill>
              </a:rPr>
              <a:t>	</a:t>
            </a:r>
            <a:r>
              <a:rPr lang="it-IT" sz="1200" b="1" dirty="0" smtClean="0">
                <a:solidFill>
                  <a:srgbClr val="003399"/>
                </a:solidFill>
              </a:rPr>
              <a:t>Mauro </a:t>
            </a:r>
            <a:r>
              <a:rPr lang="it-IT" sz="1200" b="1" dirty="0" err="1" smtClean="0">
                <a:solidFill>
                  <a:srgbClr val="003399"/>
                </a:solidFill>
              </a:rPr>
              <a:t>Lopizzo</a:t>
            </a:r>
            <a:r>
              <a:rPr lang="it-IT" sz="1200" b="1" dirty="0" smtClean="0">
                <a:solidFill>
                  <a:srgbClr val="003399"/>
                </a:solidFill>
              </a:rPr>
              <a:t> </a:t>
            </a:r>
            <a:r>
              <a:rPr lang="it-IT" sz="1200" dirty="0">
                <a:solidFill>
                  <a:srgbClr val="003399"/>
                </a:solidFill>
              </a:rPr>
              <a:t>-</a:t>
            </a:r>
            <a:r>
              <a:rPr lang="it-IT" sz="1200" dirty="0" smtClean="0">
                <a:solidFill>
                  <a:srgbClr val="003399"/>
                </a:solidFill>
              </a:rPr>
              <a:t> </a:t>
            </a:r>
            <a:r>
              <a:rPr lang="it-IT" sz="1200" i="1" dirty="0" smtClean="0">
                <a:solidFill>
                  <a:srgbClr val="003399"/>
                </a:solidFill>
              </a:rPr>
              <a:t>Delegato alla formazione Consiglio Nazionale Spedizionieri Doganali</a:t>
            </a:r>
          </a:p>
          <a:p>
            <a:pPr indent="177800">
              <a:tabLst>
                <a:tab pos="896938" algn="l"/>
              </a:tabLst>
            </a:pPr>
            <a:r>
              <a:rPr lang="it-IT" sz="1600" b="1" dirty="0" smtClean="0">
                <a:solidFill>
                  <a:srgbClr val="1179D1"/>
                </a:solidFill>
              </a:rPr>
              <a:t>11.00</a:t>
            </a:r>
            <a:r>
              <a:rPr lang="it-IT" dirty="0" smtClean="0">
                <a:solidFill>
                  <a:srgbClr val="FF0000"/>
                </a:solidFill>
              </a:rPr>
              <a:t> </a:t>
            </a:r>
            <a:r>
              <a:rPr lang="it-IT" dirty="0" smtClean="0"/>
              <a:t>	</a:t>
            </a:r>
            <a:r>
              <a:rPr lang="it-IT" sz="1600" dirty="0">
                <a:solidFill>
                  <a:srgbClr val="003399"/>
                </a:solidFill>
              </a:rPr>
              <a:t>Tutela del </a:t>
            </a:r>
            <a:r>
              <a:rPr lang="it-IT" sz="1600" i="1" dirty="0">
                <a:solidFill>
                  <a:srgbClr val="003399"/>
                </a:solidFill>
              </a:rPr>
              <a:t>Made in</a:t>
            </a:r>
            <a:r>
              <a:rPr lang="it-IT" sz="1600" dirty="0">
                <a:solidFill>
                  <a:srgbClr val="003399"/>
                </a:solidFill>
              </a:rPr>
              <a:t> a sostegno delle </a:t>
            </a:r>
            <a:r>
              <a:rPr lang="it-IT" sz="1600" dirty="0" smtClean="0">
                <a:solidFill>
                  <a:srgbClr val="003399"/>
                </a:solidFill>
              </a:rPr>
              <a:t>esportazioni e del consumatore</a:t>
            </a:r>
            <a:endParaRPr lang="it-IT" sz="1600" dirty="0">
              <a:solidFill>
                <a:srgbClr val="003399"/>
              </a:solidFill>
            </a:endParaRPr>
          </a:p>
          <a:p>
            <a:pPr>
              <a:lnSpc>
                <a:spcPts val="1500"/>
              </a:lnSpc>
              <a:spcAft>
                <a:spcPts val="600"/>
              </a:spcAft>
            </a:pPr>
            <a:r>
              <a:rPr lang="it-IT" sz="1200" dirty="0" smtClean="0">
                <a:solidFill>
                  <a:srgbClr val="003399"/>
                </a:solidFill>
              </a:rPr>
              <a:t>	</a:t>
            </a:r>
            <a:r>
              <a:rPr lang="it-IT" sz="1200" i="1" dirty="0" smtClean="0">
                <a:solidFill>
                  <a:srgbClr val="003399"/>
                </a:solidFill>
              </a:rPr>
              <a:t>Delegato </a:t>
            </a:r>
            <a:r>
              <a:rPr lang="it-IT" sz="1200" i="1" dirty="0" smtClean="0">
                <a:solidFill>
                  <a:srgbClr val="003399"/>
                </a:solidFill>
              </a:rPr>
              <a:t>Ordine </a:t>
            </a:r>
            <a:r>
              <a:rPr lang="it-IT" sz="1200" i="1" dirty="0">
                <a:solidFill>
                  <a:srgbClr val="003399"/>
                </a:solidFill>
              </a:rPr>
              <a:t>Dottori Commercialisti ed Esperti Contabili Bari</a:t>
            </a:r>
          </a:p>
          <a:p>
            <a:pPr indent="177800">
              <a:lnSpc>
                <a:spcPts val="1500"/>
              </a:lnSpc>
              <a:tabLst>
                <a:tab pos="896938" algn="l"/>
              </a:tabLst>
            </a:pPr>
            <a:r>
              <a:rPr lang="it-IT" sz="1600" b="1" dirty="0" smtClean="0">
                <a:solidFill>
                  <a:srgbClr val="1179D1"/>
                </a:solidFill>
              </a:rPr>
              <a:t>11.30</a:t>
            </a:r>
            <a:r>
              <a:rPr lang="it-IT" dirty="0" smtClean="0"/>
              <a:t>	</a:t>
            </a:r>
            <a:r>
              <a:rPr lang="it-IT" sz="1600" dirty="0">
                <a:solidFill>
                  <a:srgbClr val="003399"/>
                </a:solidFill>
              </a:rPr>
              <a:t>Origine </a:t>
            </a:r>
            <a:r>
              <a:rPr lang="it-IT" sz="1600" dirty="0" smtClean="0">
                <a:solidFill>
                  <a:srgbClr val="003399"/>
                </a:solidFill>
              </a:rPr>
              <a:t>preferenziale: struttura e fonti, elementi particolari e prove di 	origine. Casi pratici</a:t>
            </a:r>
          </a:p>
          <a:p>
            <a:pPr marL="896938" algn="just">
              <a:lnSpc>
                <a:spcPts val="1500"/>
              </a:lnSpc>
              <a:spcAft>
                <a:spcPts val="600"/>
              </a:spcAft>
            </a:pPr>
            <a:r>
              <a:rPr lang="it-IT" sz="1200" b="1" dirty="0" smtClean="0">
                <a:solidFill>
                  <a:srgbClr val="003399"/>
                </a:solidFill>
              </a:rPr>
              <a:t>Fabio Notarangelo </a:t>
            </a:r>
            <a:r>
              <a:rPr lang="it-IT" sz="1200" dirty="0" smtClean="0">
                <a:solidFill>
                  <a:srgbClr val="003399"/>
                </a:solidFill>
              </a:rPr>
              <a:t>- </a:t>
            </a:r>
            <a:r>
              <a:rPr lang="it-IT" sz="1200" i="1" dirty="0" smtClean="0">
                <a:solidFill>
                  <a:srgbClr val="003399"/>
                </a:solidFill>
              </a:rPr>
              <a:t>Funzionario Ufficio delle dogane Bari</a:t>
            </a:r>
          </a:p>
          <a:p>
            <a:pPr indent="177800">
              <a:tabLst>
                <a:tab pos="896938" algn="l"/>
              </a:tabLst>
            </a:pPr>
            <a:r>
              <a:rPr lang="it-IT" sz="1600" b="1" dirty="0" smtClean="0">
                <a:solidFill>
                  <a:srgbClr val="1179D1"/>
                </a:solidFill>
              </a:rPr>
              <a:t>12.10</a:t>
            </a:r>
            <a:r>
              <a:rPr lang="it-IT" sz="1600" dirty="0"/>
              <a:t>	</a:t>
            </a:r>
            <a:r>
              <a:rPr lang="it-IT" sz="1600" dirty="0" smtClean="0">
                <a:solidFill>
                  <a:srgbClr val="003399"/>
                </a:solidFill>
              </a:rPr>
              <a:t>Le scelte </a:t>
            </a:r>
            <a:r>
              <a:rPr lang="it-IT" sz="1600" dirty="0">
                <a:solidFill>
                  <a:srgbClr val="003399"/>
                </a:solidFill>
              </a:rPr>
              <a:t>produttive e commerciali </a:t>
            </a:r>
            <a:r>
              <a:rPr lang="it-IT" sz="1600" dirty="0" smtClean="0">
                <a:solidFill>
                  <a:srgbClr val="003399"/>
                </a:solidFill>
              </a:rPr>
              <a:t>sulla base dell’analisi dell’origine</a:t>
            </a:r>
            <a:endParaRPr lang="it-IT" sz="1600" dirty="0">
              <a:solidFill>
                <a:srgbClr val="003399"/>
              </a:solidFill>
            </a:endParaRPr>
          </a:p>
          <a:p>
            <a:pPr indent="177800">
              <a:lnSpc>
                <a:spcPts val="1300"/>
              </a:lnSpc>
              <a:tabLst>
                <a:tab pos="896938" algn="l"/>
              </a:tabLst>
            </a:pPr>
            <a:r>
              <a:rPr lang="it-IT" sz="1600" dirty="0">
                <a:solidFill>
                  <a:srgbClr val="003399"/>
                </a:solidFill>
              </a:rPr>
              <a:t>	</a:t>
            </a:r>
            <a:r>
              <a:rPr lang="it-IT" sz="1200" b="1" dirty="0" smtClean="0">
                <a:solidFill>
                  <a:srgbClr val="003399"/>
                </a:solidFill>
              </a:rPr>
              <a:t>Marco </a:t>
            </a:r>
            <a:r>
              <a:rPr lang="it-IT" sz="1200" b="1" dirty="0" err="1">
                <a:solidFill>
                  <a:srgbClr val="003399"/>
                </a:solidFill>
              </a:rPr>
              <a:t>Cutaia</a:t>
            </a:r>
            <a:r>
              <a:rPr lang="it-IT" sz="1200" b="1" dirty="0">
                <a:solidFill>
                  <a:srgbClr val="003399"/>
                </a:solidFill>
              </a:rPr>
              <a:t> </a:t>
            </a:r>
            <a:r>
              <a:rPr lang="it-IT" sz="1200" dirty="0">
                <a:solidFill>
                  <a:srgbClr val="003399"/>
                </a:solidFill>
              </a:rPr>
              <a:t>- </a:t>
            </a:r>
            <a:r>
              <a:rPr lang="it-IT" sz="1200" i="1" dirty="0">
                <a:solidFill>
                  <a:srgbClr val="003399"/>
                </a:solidFill>
              </a:rPr>
              <a:t>Direttore Territoriale Puglia, Molise e Basilicata </a:t>
            </a:r>
            <a:r>
              <a:rPr lang="it-IT" sz="1200" i="1" dirty="0" smtClean="0">
                <a:solidFill>
                  <a:srgbClr val="003399"/>
                </a:solidFill>
              </a:rPr>
              <a:t>ADM</a:t>
            </a:r>
          </a:p>
          <a:p>
            <a:pPr indent="177800">
              <a:lnSpc>
                <a:spcPts val="1500"/>
              </a:lnSpc>
              <a:spcAft>
                <a:spcPts val="600"/>
              </a:spcAft>
              <a:tabLst>
                <a:tab pos="896938" algn="l"/>
              </a:tabLst>
            </a:pPr>
            <a:r>
              <a:rPr lang="it-IT" sz="1200" b="1" i="1" dirty="0">
                <a:solidFill>
                  <a:srgbClr val="003399"/>
                </a:solidFill>
              </a:rPr>
              <a:t>	</a:t>
            </a:r>
            <a:r>
              <a:rPr lang="it-IT" sz="1200" b="1" dirty="0" smtClean="0">
                <a:solidFill>
                  <a:srgbClr val="003399"/>
                </a:solidFill>
              </a:rPr>
              <a:t>Nicola </a:t>
            </a:r>
            <a:r>
              <a:rPr lang="it-IT" sz="1200" b="1" dirty="0" smtClean="0">
                <a:solidFill>
                  <a:srgbClr val="003399"/>
                </a:solidFill>
              </a:rPr>
              <a:t>Amoruso </a:t>
            </a:r>
            <a:r>
              <a:rPr lang="it-IT" sz="1200" dirty="0">
                <a:solidFill>
                  <a:srgbClr val="003399"/>
                </a:solidFill>
              </a:rPr>
              <a:t>-</a:t>
            </a:r>
            <a:r>
              <a:rPr lang="it-IT" sz="1200" dirty="0" smtClean="0">
                <a:solidFill>
                  <a:srgbClr val="003399"/>
                </a:solidFill>
              </a:rPr>
              <a:t> </a:t>
            </a:r>
            <a:r>
              <a:rPr lang="it-IT" sz="1200" i="1" dirty="0" smtClean="0">
                <a:solidFill>
                  <a:srgbClr val="003399"/>
                </a:solidFill>
              </a:rPr>
              <a:t>Responsabile Sez. Dogane Ufficio di Linea DT Puglia, Molise e Basilicata </a:t>
            </a:r>
            <a:endParaRPr lang="it-IT" sz="1200" i="1" dirty="0">
              <a:solidFill>
                <a:srgbClr val="003399"/>
              </a:solidFill>
            </a:endParaRPr>
          </a:p>
          <a:p>
            <a:pPr indent="177800"/>
            <a:r>
              <a:rPr lang="it-IT" sz="1600" b="1" dirty="0" smtClean="0">
                <a:solidFill>
                  <a:srgbClr val="1179D1"/>
                </a:solidFill>
              </a:rPr>
              <a:t>12.50</a:t>
            </a:r>
            <a:r>
              <a:rPr lang="it-IT" dirty="0" smtClean="0"/>
              <a:t>	</a:t>
            </a:r>
            <a:r>
              <a:rPr lang="it-IT" sz="1600" dirty="0">
                <a:solidFill>
                  <a:srgbClr val="003399"/>
                </a:solidFill>
              </a:rPr>
              <a:t>Domande e </a:t>
            </a:r>
            <a:r>
              <a:rPr lang="it-IT" sz="1600" dirty="0" smtClean="0">
                <a:solidFill>
                  <a:srgbClr val="003399"/>
                </a:solidFill>
              </a:rPr>
              <a:t>quesiti</a:t>
            </a:r>
            <a:endParaRPr lang="it-IT" sz="1600" dirty="0">
              <a:solidFill>
                <a:srgbClr val="003399"/>
              </a:solidFill>
            </a:endParaRPr>
          </a:p>
          <a:p>
            <a:pPr indent="177800">
              <a:spcAft>
                <a:spcPts val="1200"/>
              </a:spcAft>
            </a:pPr>
            <a:r>
              <a:rPr lang="it-IT" sz="1600" b="1" dirty="0" smtClean="0">
                <a:solidFill>
                  <a:srgbClr val="1179D1"/>
                </a:solidFill>
              </a:rPr>
              <a:t>13.00</a:t>
            </a:r>
            <a:r>
              <a:rPr lang="it-IT" dirty="0" smtClean="0"/>
              <a:t> 	</a:t>
            </a:r>
            <a:r>
              <a:rPr lang="it-IT" sz="1600" dirty="0" smtClean="0">
                <a:solidFill>
                  <a:srgbClr val="003399"/>
                </a:solidFill>
              </a:rPr>
              <a:t>Conclusione lavori</a:t>
            </a:r>
            <a:endParaRPr lang="it-IT" sz="1600" i="1" dirty="0">
              <a:solidFill>
                <a:srgbClr val="003399"/>
              </a:solidFill>
            </a:endParaRPr>
          </a:p>
        </p:txBody>
      </p:sp>
      <p:cxnSp>
        <p:nvCxnSpPr>
          <p:cNvPr id="1031" name="Connettore 1 1030"/>
          <p:cNvCxnSpPr/>
          <p:nvPr/>
        </p:nvCxnSpPr>
        <p:spPr>
          <a:xfrm>
            <a:off x="1240361" y="1738004"/>
            <a:ext cx="0" cy="351223"/>
          </a:xfrm>
          <a:prstGeom prst="line">
            <a:avLst/>
          </a:prstGeom>
          <a:ln w="25400">
            <a:solidFill>
              <a:srgbClr val="0033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3" name="Immagine 42" descr="Associati Confcommercio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1754" y="774700"/>
            <a:ext cx="1126463" cy="544512"/>
          </a:xfrm>
          <a:prstGeom prst="rect">
            <a:avLst/>
          </a:prstGeom>
          <a:noFill/>
          <a:ln>
            <a:noFill/>
          </a:ln>
        </p:spPr>
      </p:pic>
      <p:pic>
        <p:nvPicPr>
          <p:cNvPr id="22" name="Immagine 21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8219" y="101412"/>
            <a:ext cx="1666420" cy="694800"/>
          </a:xfrm>
          <a:prstGeom prst="rect">
            <a:avLst/>
          </a:prstGeom>
        </p:spPr>
      </p:pic>
      <p:sp>
        <p:nvSpPr>
          <p:cNvPr id="23" name="object 12"/>
          <p:cNvSpPr txBox="1"/>
          <p:nvPr/>
        </p:nvSpPr>
        <p:spPr>
          <a:xfrm>
            <a:off x="377179" y="9137070"/>
            <a:ext cx="6525271" cy="1608454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r>
              <a:rPr lang="it-IT" sz="1200" b="1" dirty="0">
                <a:solidFill>
                  <a:srgbClr val="1179D1"/>
                </a:solidFill>
              </a:rPr>
              <a:t>ISCRIZIONE E NOTE ORGANIZZATIVE</a:t>
            </a:r>
          </a:p>
          <a:p>
            <a:pPr algn="just">
              <a:spcAft>
                <a:spcPts val="200"/>
              </a:spcAft>
            </a:pPr>
            <a:r>
              <a:rPr lang="it-IT" sz="900" dirty="0">
                <a:solidFill>
                  <a:schemeClr val="tx2"/>
                </a:solidFill>
              </a:rPr>
              <a:t>La partecipazione è </a:t>
            </a:r>
            <a:r>
              <a:rPr lang="it-IT" sz="900" b="1" dirty="0">
                <a:solidFill>
                  <a:schemeClr val="tx2"/>
                </a:solidFill>
              </a:rPr>
              <a:t>gratuita </a:t>
            </a:r>
            <a:r>
              <a:rPr lang="it-IT" sz="900" dirty="0">
                <a:solidFill>
                  <a:schemeClr val="tx2"/>
                </a:solidFill>
              </a:rPr>
              <a:t>previa iscrizione, </a:t>
            </a:r>
            <a:r>
              <a:rPr lang="it-IT" sz="900" b="1" dirty="0" smtClean="0">
                <a:solidFill>
                  <a:schemeClr val="tx2"/>
                </a:solidFill>
              </a:rPr>
              <a:t>entro venerdì </a:t>
            </a:r>
            <a:r>
              <a:rPr lang="it-IT" sz="900" b="1" dirty="0">
                <a:solidFill>
                  <a:schemeClr val="tx2"/>
                </a:solidFill>
              </a:rPr>
              <a:t>2</a:t>
            </a:r>
            <a:r>
              <a:rPr lang="it-IT" sz="900" b="1" dirty="0" smtClean="0">
                <a:solidFill>
                  <a:schemeClr val="tx2"/>
                </a:solidFill>
              </a:rPr>
              <a:t>5 settembre</a:t>
            </a:r>
            <a:r>
              <a:rPr lang="it-IT" sz="900" dirty="0" smtClean="0">
                <a:solidFill>
                  <a:schemeClr val="tx2"/>
                </a:solidFill>
              </a:rPr>
              <a:t>, attraverso la </a:t>
            </a:r>
            <a:r>
              <a:rPr lang="it-IT" sz="900" b="1" i="1" dirty="0" smtClean="0">
                <a:solidFill>
                  <a:schemeClr val="tx2"/>
                </a:solidFill>
              </a:rPr>
              <a:t>Scheda adesione</a:t>
            </a:r>
            <a:r>
              <a:rPr lang="it-IT" sz="900" dirty="0" smtClean="0">
                <a:solidFill>
                  <a:schemeClr val="tx2"/>
                </a:solidFill>
              </a:rPr>
              <a:t> disponibile sui siti </a:t>
            </a:r>
            <a:r>
              <a:rPr lang="it-IT" sz="900" dirty="0" smtClean="0">
                <a:solidFill>
                  <a:schemeClr val="tx2"/>
                </a:solidFill>
                <a:hlinkClick r:id="rId9"/>
              </a:rPr>
              <a:t>www.cnsd.it, </a:t>
            </a:r>
            <a:r>
              <a:rPr lang="it-IT" sz="900" dirty="0" smtClean="0">
                <a:solidFill>
                  <a:schemeClr val="tx2"/>
                </a:solidFill>
                <a:hlinkClick r:id="rId10"/>
              </a:rPr>
              <a:t>www.confindustria.babt.it</a:t>
            </a:r>
            <a:r>
              <a:rPr lang="it-IT" sz="900" dirty="0" smtClean="0">
                <a:solidFill>
                  <a:schemeClr val="tx2"/>
                </a:solidFill>
              </a:rPr>
              <a:t>, </a:t>
            </a:r>
            <a:r>
              <a:rPr lang="it-IT" sz="900" dirty="0" smtClean="0">
                <a:solidFill>
                  <a:schemeClr val="tx2"/>
                </a:solidFill>
                <a:hlinkClick r:id="rId11"/>
              </a:rPr>
              <a:t>www.confcommerciobari.it</a:t>
            </a:r>
            <a:r>
              <a:rPr lang="it-IT" sz="900" dirty="0" smtClean="0">
                <a:solidFill>
                  <a:schemeClr val="tx2"/>
                </a:solidFill>
              </a:rPr>
              <a:t>, </a:t>
            </a:r>
            <a:r>
              <a:rPr lang="it-IT" sz="900" dirty="0" smtClean="0">
                <a:solidFill>
                  <a:schemeClr val="tx2"/>
                </a:solidFill>
                <a:hlinkClick r:id="rId12"/>
              </a:rPr>
              <a:t>www.odcecbari.it</a:t>
            </a:r>
            <a:r>
              <a:rPr lang="it-IT" sz="900" dirty="0" smtClean="0">
                <a:solidFill>
                  <a:schemeClr val="tx2"/>
                </a:solidFill>
              </a:rPr>
              <a:t>, da inviare debitamente compilata alla casella di posta elettronica della Segreteria organizzativa.</a:t>
            </a:r>
            <a:endParaRPr lang="it-IT" sz="900" dirty="0">
              <a:solidFill>
                <a:schemeClr val="tx2"/>
              </a:solidFill>
            </a:endParaRPr>
          </a:p>
          <a:p>
            <a:pPr algn="just">
              <a:spcAft>
                <a:spcPts val="200"/>
              </a:spcAft>
            </a:pPr>
            <a:r>
              <a:rPr lang="it-IT" sz="900" dirty="0" smtClean="0">
                <a:solidFill>
                  <a:schemeClr val="tx2"/>
                </a:solidFill>
              </a:rPr>
              <a:t>Per coloro che non avranno inviato la propria adesione nel termine previsto sarà comunque possibile seguire l’evento in streaming su </a:t>
            </a:r>
            <a:r>
              <a:rPr lang="it-IT" sz="900" dirty="0" err="1" smtClean="0">
                <a:solidFill>
                  <a:schemeClr val="tx2"/>
                </a:solidFill>
              </a:rPr>
              <a:t>Youtube</a:t>
            </a:r>
            <a:r>
              <a:rPr lang="it-IT" sz="900" dirty="0" smtClean="0">
                <a:solidFill>
                  <a:schemeClr val="tx2"/>
                </a:solidFill>
              </a:rPr>
              <a:t>. Il link sarà pubblicato, scaduti i termini per le adesioni, all’indirizzo </a:t>
            </a:r>
            <a:r>
              <a:rPr lang="it-IT" sz="900" b="1" u="sng" dirty="0">
                <a:hlinkClick r:id="rId13"/>
              </a:rPr>
              <a:t>https://</a:t>
            </a:r>
            <a:r>
              <a:rPr lang="it-IT" sz="900" b="1" u="sng" dirty="0" smtClean="0">
                <a:hlinkClick r:id="rId13"/>
              </a:rPr>
              <a:t>www.cnsd.it/evento/bari-29-settembre-webinar</a:t>
            </a:r>
            <a:r>
              <a:rPr lang="it-IT" sz="900" u="sng" dirty="0" smtClean="0"/>
              <a:t>.</a:t>
            </a:r>
            <a:endParaRPr lang="it-IT" sz="900" dirty="0"/>
          </a:p>
          <a:p>
            <a:pPr algn="just">
              <a:spcAft>
                <a:spcPts val="200"/>
              </a:spcAft>
            </a:pPr>
            <a:r>
              <a:rPr lang="it-IT" sz="900" dirty="0" smtClean="0">
                <a:solidFill>
                  <a:schemeClr val="tx2"/>
                </a:solidFill>
              </a:rPr>
              <a:t>Sui </a:t>
            </a:r>
            <a:r>
              <a:rPr lang="it-IT" sz="900" dirty="0">
                <a:solidFill>
                  <a:schemeClr val="tx2"/>
                </a:solidFill>
              </a:rPr>
              <a:t>siti </a:t>
            </a:r>
            <a:r>
              <a:rPr lang="it-IT" sz="900" dirty="0" smtClean="0">
                <a:solidFill>
                  <a:schemeClr val="tx2"/>
                </a:solidFill>
              </a:rPr>
              <a:t>sopra indicati è disponibile anche </a:t>
            </a:r>
            <a:r>
              <a:rPr lang="it-IT" sz="900" dirty="0">
                <a:solidFill>
                  <a:schemeClr val="tx2"/>
                </a:solidFill>
              </a:rPr>
              <a:t>il </a:t>
            </a:r>
            <a:r>
              <a:rPr lang="it-IT" sz="900" b="1" i="1" dirty="0">
                <a:solidFill>
                  <a:schemeClr val="tx2"/>
                </a:solidFill>
              </a:rPr>
              <a:t>Modulo per domande e quesiti ai </a:t>
            </a:r>
            <a:r>
              <a:rPr lang="it-IT" sz="900" b="1" i="1" dirty="0" smtClean="0">
                <a:solidFill>
                  <a:schemeClr val="tx2"/>
                </a:solidFill>
              </a:rPr>
              <a:t>relatori</a:t>
            </a:r>
            <a:r>
              <a:rPr lang="it-IT" sz="900" dirty="0" smtClean="0">
                <a:solidFill>
                  <a:schemeClr val="tx2"/>
                </a:solidFill>
              </a:rPr>
              <a:t>, che potrà essere inviato prima del seminario alla casella di posta elettronica della Segreteria organizzativa.</a:t>
            </a:r>
          </a:p>
          <a:p>
            <a:pPr algn="just">
              <a:spcAft>
                <a:spcPts val="200"/>
              </a:spcAft>
            </a:pPr>
            <a:r>
              <a:rPr lang="it-IT" sz="900" b="1" i="1" dirty="0">
                <a:solidFill>
                  <a:srgbClr val="003399"/>
                </a:solidFill>
              </a:rPr>
              <a:t>Segreteria organizzativa: </a:t>
            </a:r>
            <a:r>
              <a:rPr lang="it-IT" sz="900" i="1" dirty="0">
                <a:solidFill>
                  <a:srgbClr val="003399"/>
                </a:solidFill>
              </a:rPr>
              <a:t>     </a:t>
            </a:r>
            <a:r>
              <a:rPr lang="it-IT" sz="900" dirty="0">
                <a:solidFill>
                  <a:srgbClr val="003399"/>
                </a:solidFill>
              </a:rPr>
              <a:t>             </a:t>
            </a:r>
            <a:r>
              <a:rPr lang="it-IT" sz="900" b="1" i="1" dirty="0" smtClean="0">
                <a:solidFill>
                  <a:srgbClr val="003399"/>
                </a:solidFill>
                <a:hlinkClick r:id="rId14"/>
              </a:rPr>
              <a:t>dir.puglia-molise-basilicata.supporto.comunicazione@adm.gov.it</a:t>
            </a:r>
            <a:r>
              <a:rPr lang="it-IT" sz="900" b="1" i="1" dirty="0" smtClean="0"/>
              <a:t>  </a:t>
            </a:r>
            <a:r>
              <a:rPr lang="it-IT" sz="900" i="1" dirty="0" smtClean="0"/>
              <a:t> </a:t>
            </a:r>
            <a:r>
              <a:rPr lang="it-IT" sz="900" dirty="0" smtClean="0"/>
              <a:t>                  </a:t>
            </a:r>
            <a:r>
              <a:rPr lang="it-IT" sz="900" b="1" i="1" dirty="0">
                <a:solidFill>
                  <a:srgbClr val="003399"/>
                </a:solidFill>
              </a:rPr>
              <a:t>+39 080.9180.147/149</a:t>
            </a:r>
            <a:endParaRPr lang="it-IT" sz="900" b="1" dirty="0" smtClean="0">
              <a:solidFill>
                <a:schemeClr val="tx2"/>
              </a:solidFill>
            </a:endParaRPr>
          </a:p>
          <a:p>
            <a:pPr algn="just">
              <a:spcAft>
                <a:spcPts val="200"/>
              </a:spcAft>
            </a:pPr>
            <a:r>
              <a:rPr lang="it-IT" sz="900" dirty="0" smtClean="0">
                <a:solidFill>
                  <a:schemeClr val="tx2"/>
                </a:solidFill>
              </a:rPr>
              <a:t> </a:t>
            </a:r>
            <a:endParaRPr lang="it-IT" sz="900" dirty="0">
              <a:solidFill>
                <a:schemeClr val="tx2"/>
              </a:solidFill>
            </a:endParaRPr>
          </a:p>
        </p:txBody>
      </p:sp>
      <p:pic>
        <p:nvPicPr>
          <p:cNvPr id="24" name="Immagine 23" descr="Risultato immagini per simbolo posta elettronica"/>
          <p:cNvPicPr/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4652" y="10356564"/>
            <a:ext cx="199390" cy="152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5" name="Immagine 24" descr="Risultato immagini per simbolo telefono"/>
          <p:cNvPicPr preferRelativeResize="0"/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1170" y="10328132"/>
            <a:ext cx="180000" cy="18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BEBA8EAE-BF5A-486C-A8C5-ECC9F3942E4B}">
                <a14:imgProps xmlns:a14="http://schemas.microsoft.com/office/drawing/2010/main">
                  <a14:imgLayer r:embed="rId18">
                    <a14:imgEffect>
                      <a14:brightnessContrast bright="-8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4639" y="546100"/>
            <a:ext cx="1216531" cy="12165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1672</TotalTime>
  <Words>171</Words>
  <Application>Microsoft Office PowerPoint</Application>
  <PresentationFormat>Personalizzato</PresentationFormat>
  <Paragraphs>32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Office Theme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MRSNCL73H22A662Q</dc:creator>
  <cp:lastModifiedBy>pippo</cp:lastModifiedBy>
  <cp:revision>87</cp:revision>
  <cp:lastPrinted>2020-09-08T07:46:43Z</cp:lastPrinted>
  <dcterms:created xsi:type="dcterms:W3CDTF">2020-02-05T13:05:13Z</dcterms:created>
  <dcterms:modified xsi:type="dcterms:W3CDTF">2020-09-08T07:48:35Z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2020-02-05T00:00:00Z</vt:filetime>
  </property>
  <property fmtid="{D5CDD505-2E9C-101B-9397-08002B2CF9AE}" pid="3" name="LastSaved">
    <vt:filetime>2020-02-05T00:00:00Z</vt:filetime>
  </property>
</Properties>
</file>