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02" y="20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84908" y="861605"/>
            <a:ext cx="1547059" cy="44164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7556500" cy="1069339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3234" y="2156460"/>
            <a:ext cx="6590030" cy="1819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FF000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1315" y="4306660"/>
            <a:ext cx="6864350" cy="55841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3399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r.emiliaromagna-marche.supporto.segreteria@adm.gov.i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120" y="1862176"/>
            <a:ext cx="2773680" cy="1172116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380"/>
              </a:spcBef>
            </a:pPr>
            <a:r>
              <a:rPr sz="2400" b="1" spc="-20" dirty="0">
                <a:solidFill>
                  <a:srgbClr val="003399"/>
                </a:solidFill>
                <a:latin typeface="Calibri"/>
                <a:cs typeface="Calibri"/>
              </a:rPr>
              <a:t>SEMINARIO</a:t>
            </a:r>
            <a:r>
              <a:rPr sz="2400" b="1" spc="-140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lang="it-IT" sz="2400" b="1" spc="-140" dirty="0" smtClean="0">
                <a:solidFill>
                  <a:srgbClr val="003399"/>
                </a:solidFill>
                <a:latin typeface="Calibri"/>
                <a:cs typeface="Calibri"/>
              </a:rPr>
              <a:t>IN RETE</a:t>
            </a:r>
            <a:endParaRPr sz="2400" dirty="0">
              <a:latin typeface="Calibri"/>
              <a:cs typeface="Calibri"/>
            </a:endParaRPr>
          </a:p>
          <a:p>
            <a:pPr marL="444500" algn="r">
              <a:lnSpc>
                <a:spcPct val="100000"/>
              </a:lnSpc>
              <a:spcBef>
                <a:spcPts val="280"/>
              </a:spcBef>
            </a:pPr>
            <a:r>
              <a:rPr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2</a:t>
            </a:r>
            <a:r>
              <a:rPr lang="it-IT" sz="2400" b="1" spc="-10" dirty="0" smtClean="0">
                <a:solidFill>
                  <a:srgbClr val="FF0000"/>
                </a:solidFill>
                <a:latin typeface="Calibri"/>
                <a:cs typeface="Calibri"/>
              </a:rPr>
              <a:t>1 dicembre</a:t>
            </a:r>
            <a:r>
              <a:rPr sz="2400" b="1" spc="-22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4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2020</a:t>
            </a:r>
            <a:endParaRPr lang="it-IT" sz="2400" b="1" spc="-1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444500" algn="r">
              <a:lnSpc>
                <a:spcPct val="100000"/>
              </a:lnSpc>
              <a:spcBef>
                <a:spcPts val="280"/>
              </a:spcBef>
            </a:pPr>
            <a:r>
              <a:rPr lang="it-IT" sz="2000" b="1" spc="-15" dirty="0" smtClean="0">
                <a:solidFill>
                  <a:srgbClr val="FF0000"/>
                </a:solidFill>
                <a:latin typeface="Calibri"/>
                <a:cs typeface="Calibri"/>
              </a:rPr>
              <a:t>Ore 15:00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06120" y="1862176"/>
            <a:ext cx="5961834" cy="1263038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232785">
              <a:lnSpc>
                <a:spcPct val="100000"/>
              </a:lnSpc>
              <a:spcBef>
                <a:spcPts val="260"/>
              </a:spcBef>
            </a:pPr>
            <a:r>
              <a:rPr lang="it-IT" dirty="0" err="1" smtClean="0"/>
              <a:t>Brexit</a:t>
            </a:r>
            <a:endParaRPr spc="-30" dirty="0"/>
          </a:p>
          <a:p>
            <a:pPr marL="3232785" marR="5080">
              <a:lnSpc>
                <a:spcPct val="101899"/>
              </a:lnSpc>
              <a:spcBef>
                <a:spcPts val="75"/>
              </a:spcBef>
            </a:pPr>
            <a:r>
              <a:rPr lang="it-IT" sz="1800" spc="-10" dirty="0" smtClean="0">
                <a:solidFill>
                  <a:srgbClr val="003399"/>
                </a:solidFill>
              </a:rPr>
              <a:t>COSA </a:t>
            </a:r>
            <a:r>
              <a:rPr lang="it-IT" sz="1800" spc="-10" dirty="0">
                <a:solidFill>
                  <a:srgbClr val="003399"/>
                </a:solidFill>
              </a:rPr>
              <a:t>CAMBIA PER LE AZIENDE CON LA FINE DEL PERIODO DI TRANSIZIONE</a:t>
            </a:r>
            <a:endParaRPr sz="1800" dirty="0"/>
          </a:p>
        </p:txBody>
      </p:sp>
      <p:sp>
        <p:nvSpPr>
          <p:cNvPr id="4" name="object 4"/>
          <p:cNvSpPr txBox="1"/>
          <p:nvPr/>
        </p:nvSpPr>
        <p:spPr>
          <a:xfrm>
            <a:off x="2058035" y="1104481"/>
            <a:ext cx="319319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5420">
              <a:lnSpc>
                <a:spcPct val="100000"/>
              </a:lnSpc>
              <a:spcBef>
                <a:spcPts val="100"/>
              </a:spcBef>
            </a:pPr>
            <a:r>
              <a:rPr lang="it-IT" sz="1200" b="1" spc="-25" dirty="0" smtClean="0">
                <a:solidFill>
                  <a:srgbClr val="365F91"/>
                </a:solidFill>
                <a:latin typeface="Calibri"/>
                <a:cs typeface="Calibri"/>
              </a:rPr>
              <a:t>Direzione Territoriale </a:t>
            </a:r>
            <a:r>
              <a:rPr lang="it-IT" sz="1200" b="1" spc="-25" dirty="0" smtClean="0">
                <a:solidFill>
                  <a:srgbClr val="365F91"/>
                </a:solidFill>
                <a:latin typeface="Calibri"/>
                <a:cs typeface="Calibri"/>
              </a:rPr>
              <a:t>Emilia-Romagna e Marche</a:t>
            </a:r>
            <a:endParaRPr sz="12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691190" y="1560504"/>
            <a:ext cx="0" cy="1775460"/>
          </a:xfrm>
          <a:custGeom>
            <a:avLst/>
            <a:gdLst/>
            <a:ahLst/>
            <a:cxnLst/>
            <a:rect l="l" t="t" r="r" b="b"/>
            <a:pathLst>
              <a:path h="1775460">
                <a:moveTo>
                  <a:pt x="0" y="0"/>
                </a:moveTo>
                <a:lnTo>
                  <a:pt x="0" y="1775205"/>
                </a:lnTo>
              </a:path>
            </a:pathLst>
          </a:custGeom>
          <a:ln w="25400">
            <a:solidFill>
              <a:srgbClr val="0033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04694" y="124244"/>
            <a:ext cx="2372995" cy="989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1315" y="9939972"/>
            <a:ext cx="1696720" cy="1873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050" b="1" i="1" spc="5" dirty="0">
                <a:solidFill>
                  <a:srgbClr val="003399"/>
                </a:solidFill>
                <a:latin typeface="Calibri"/>
                <a:cs typeface="Calibri"/>
              </a:rPr>
              <a:t>SEGRETERIA</a:t>
            </a:r>
            <a:r>
              <a:rPr sz="1050" b="1" i="1" spc="-105" dirty="0">
                <a:solidFill>
                  <a:srgbClr val="003399"/>
                </a:solidFill>
                <a:latin typeface="Calibri"/>
                <a:cs typeface="Calibri"/>
              </a:rPr>
              <a:t> </a:t>
            </a: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ORGANIZZATIVA: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12389" y="9865183"/>
            <a:ext cx="3375661" cy="677108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700"/>
              </a:spcBef>
            </a:pPr>
            <a:r>
              <a:rPr lang="it-IT" sz="1050" b="1" i="1" u="sng" spc="-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d</a:t>
            </a:r>
            <a:r>
              <a:rPr lang="it-IT" sz="1050" b="1" i="1" u="sng" spc="-5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ir.emiliaromagna-marche.supporto.segreteria@adm.gov.it</a:t>
            </a:r>
            <a:endParaRPr sz="1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+39 </a:t>
            </a:r>
            <a:r>
              <a:rPr lang="it-IT" sz="1050" b="1" i="1" dirty="0" smtClean="0">
                <a:solidFill>
                  <a:srgbClr val="003399"/>
                </a:solidFill>
                <a:cs typeface="Calibri"/>
              </a:rPr>
              <a:t>071 2275230</a:t>
            </a:r>
            <a:endParaRPr sz="10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050" b="1" i="1" dirty="0">
                <a:solidFill>
                  <a:srgbClr val="003399"/>
                </a:solidFill>
                <a:latin typeface="Calibri"/>
                <a:cs typeface="Calibri"/>
              </a:rPr>
              <a:t>+39 </a:t>
            </a:r>
            <a:r>
              <a:rPr sz="1050" b="1" i="1" dirty="0" smtClean="0">
                <a:solidFill>
                  <a:srgbClr val="003399"/>
                </a:solidFill>
                <a:latin typeface="Calibri"/>
                <a:cs typeface="Calibri"/>
              </a:rPr>
              <a:t>0</a:t>
            </a:r>
            <a:r>
              <a:rPr lang="it-IT" sz="1050" b="1" i="1" dirty="0" smtClean="0">
                <a:solidFill>
                  <a:srgbClr val="003399"/>
                </a:solidFill>
                <a:latin typeface="Calibri"/>
                <a:cs typeface="Calibri"/>
              </a:rPr>
              <a:t>51 3783146</a:t>
            </a:r>
            <a:endParaRPr sz="105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305304" y="9994900"/>
            <a:ext cx="199389" cy="152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324735" y="10272103"/>
            <a:ext cx="179997" cy="17999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body" idx="1"/>
          </p:nvPr>
        </p:nvSpPr>
        <p:spPr>
          <a:xfrm>
            <a:off x="259015" y="6870700"/>
            <a:ext cx="6864350" cy="2697533"/>
          </a:xfrm>
          <a:prstGeom prst="rect">
            <a:avLst/>
          </a:prstGeom>
        </p:spPr>
        <p:txBody>
          <a:bodyPr vert="horz" wrap="square" lIns="0" tIns="111125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it-IT" sz="1050" u="sng" dirty="0" smtClean="0">
                <a:latin typeface="Calibri"/>
                <a:cs typeface="Calibri"/>
              </a:rPr>
              <a:t>Informativa sulla Privacy e consenso al trattamento dei dati</a:t>
            </a:r>
          </a:p>
          <a:p>
            <a:pPr marL="12700" algn="just">
              <a:lnSpc>
                <a:spcPct val="100000"/>
              </a:lnSpc>
            </a:pPr>
            <a:r>
              <a:rPr lang="it-IT" sz="1050" dirty="0" smtClean="0"/>
              <a:t>Ho preso visione della normativa sulla privacy e acconsento al trattamento dei dati personali ai sensi degli artt. 4 (11) e 7 del Regolamento (UE) 2016/679.</a:t>
            </a:r>
          </a:p>
          <a:p>
            <a:pPr marL="12700" algn="just">
              <a:lnSpc>
                <a:spcPct val="100000"/>
              </a:lnSpc>
            </a:pPr>
            <a:endParaRPr lang="it-IT" sz="1050" dirty="0"/>
          </a:p>
          <a:p>
            <a:pPr marL="12700" algn="just">
              <a:lnSpc>
                <a:spcPct val="100000"/>
              </a:lnSpc>
            </a:pPr>
            <a:endParaRPr lang="it-IT" sz="1050" dirty="0" smtClean="0"/>
          </a:p>
          <a:p>
            <a:pPr marL="12700" algn="just">
              <a:lnSpc>
                <a:spcPct val="100000"/>
              </a:lnSpc>
            </a:pPr>
            <a:endParaRPr sz="105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sz="1050" spc="-5" dirty="0" smtClean="0">
                <a:solidFill>
                  <a:srgbClr val="1F487C"/>
                </a:solidFill>
              </a:rPr>
              <a:t>Inviare la presente Scheda di Adesione – entro il 18 dicembre 2020 – debitamente compilata via email alla casella di posta elettronica della Segreteria organizzativa </a:t>
            </a:r>
            <a:r>
              <a:rPr lang="it-IT" sz="1050" spc="-5" dirty="0" smtClean="0">
                <a:solidFill>
                  <a:srgbClr val="1F487C"/>
                </a:solidFill>
                <a:hlinkClick r:id="rId3"/>
              </a:rPr>
              <a:t>dir.emiliaromagna-marche.supporto.segreteria@adm.gov.it</a:t>
            </a:r>
            <a:r>
              <a:rPr lang="it-IT" sz="1050" spc="-5" dirty="0" smtClean="0">
                <a:solidFill>
                  <a:srgbClr val="1F487C"/>
                </a:solidFill>
              </a:rPr>
              <a:t> indicando nell’oggetto «</a:t>
            </a:r>
            <a:r>
              <a:rPr lang="it-IT" sz="1050" i="1" spc="-5" dirty="0" smtClean="0">
                <a:solidFill>
                  <a:srgbClr val="1F487C"/>
                </a:solidFill>
              </a:rPr>
              <a:t>Seminario in rete 21 dicembre 2020</a:t>
            </a:r>
            <a:r>
              <a:rPr lang="it-IT" sz="1050" spc="-5" dirty="0" smtClean="0">
                <a:solidFill>
                  <a:srgbClr val="1F487C"/>
                </a:solidFill>
              </a:rPr>
              <a:t>».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endParaRPr lang="it-IT" sz="1050" spc="-5" dirty="0">
              <a:solidFill>
                <a:srgbClr val="1F487C"/>
              </a:solidFill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sz="1050" spc="-5" dirty="0" smtClean="0">
                <a:solidFill>
                  <a:srgbClr val="1F487C"/>
                </a:solidFill>
              </a:rPr>
              <a:t>Verrà trasmesso il link con l’</a:t>
            </a:r>
            <a:r>
              <a:rPr lang="it-IT" sz="1050" b="1" spc="-5" dirty="0" smtClean="0">
                <a:solidFill>
                  <a:srgbClr val="1F487C"/>
                </a:solidFill>
              </a:rPr>
              <a:t>ID meeting </a:t>
            </a:r>
            <a:r>
              <a:rPr lang="it-IT" sz="1050" spc="-5" dirty="0" smtClean="0">
                <a:solidFill>
                  <a:srgbClr val="1F487C"/>
                </a:solidFill>
              </a:rPr>
              <a:t>e la </a:t>
            </a:r>
            <a:r>
              <a:rPr lang="it-IT" sz="1050" b="1" spc="-5" dirty="0" smtClean="0">
                <a:solidFill>
                  <a:srgbClr val="1F487C"/>
                </a:solidFill>
              </a:rPr>
              <a:t>password</a:t>
            </a:r>
            <a:r>
              <a:rPr lang="it-IT" sz="1050" spc="-5" dirty="0" smtClean="0">
                <a:solidFill>
                  <a:srgbClr val="1F487C"/>
                </a:solidFill>
              </a:rPr>
              <a:t> per la partecipazione attraverso la piattaforma </a:t>
            </a:r>
            <a:r>
              <a:rPr lang="it-IT" sz="1050" i="1" spc="-5" dirty="0" smtClean="0">
                <a:solidFill>
                  <a:srgbClr val="1F487C"/>
                </a:solidFill>
              </a:rPr>
              <a:t>Zoom</a:t>
            </a:r>
            <a:r>
              <a:rPr lang="it-IT" sz="1050" spc="-5" dirty="0" smtClean="0">
                <a:solidFill>
                  <a:srgbClr val="1F487C"/>
                </a:solidFill>
              </a:rPr>
              <a:t> utilizzando il browser </a:t>
            </a:r>
            <a:r>
              <a:rPr lang="it-IT" sz="1050" i="1" spc="-5" dirty="0" err="1" smtClean="0">
                <a:solidFill>
                  <a:srgbClr val="1F487C"/>
                </a:solidFill>
              </a:rPr>
              <a:t>Chrome</a:t>
            </a:r>
            <a:r>
              <a:rPr lang="it-IT" sz="1050" spc="-5" dirty="0" smtClean="0">
                <a:solidFill>
                  <a:srgbClr val="1F487C"/>
                </a:solidFill>
              </a:rPr>
              <a:t>.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endParaRPr lang="it-IT" sz="1050" spc="-5" dirty="0">
              <a:solidFill>
                <a:srgbClr val="1F487C"/>
              </a:solidFill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it-IT" sz="1050" spc="-5" dirty="0" smtClean="0">
                <a:solidFill>
                  <a:srgbClr val="1F487C"/>
                </a:solidFill>
              </a:rPr>
              <a:t>Il link è unico, ad uso esclusivo dell’iscritto e non va condiviso con altri.</a:t>
            </a: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endParaRPr lang="it-IT" sz="1050" dirty="0" smtClean="0">
              <a:solidFill>
                <a:srgbClr val="1F487C"/>
              </a:solidFill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endParaRPr sz="1050" dirty="0">
              <a:latin typeface="Calibri"/>
              <a:cs typeface="Calibri"/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49929"/>
              </p:ext>
            </p:extLst>
          </p:nvPr>
        </p:nvGraphicFramePr>
        <p:xfrm>
          <a:off x="1172356" y="4508500"/>
          <a:ext cx="5037668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18834"/>
                <a:gridCol w="251883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b="0" dirty="0" smtClean="0">
                          <a:solidFill>
                            <a:schemeClr val="tx2"/>
                          </a:solidFill>
                        </a:rPr>
                        <a:t>Nome e cognome</a:t>
                      </a:r>
                      <a:endParaRPr lang="it-IT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Nome e cognome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Nome e cognome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Ente / Associazione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Telefono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E-mail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2305304" y="3670300"/>
            <a:ext cx="29459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chemeClr val="tx2"/>
                </a:solidFill>
              </a:rPr>
              <a:t>SCHEDA DI ADESIONE</a:t>
            </a:r>
            <a:endParaRPr lang="it-IT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172</Words>
  <Application>Microsoft Office PowerPoint</Application>
  <PresentationFormat>Personalizzato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Brexit COSA CAMBIA PER LE AZIENDE CON LA FINE DEL PERIODO DI TRANSIZIONE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13</cp:revision>
  <cp:lastPrinted>2020-12-09T10:14:22Z</cp:lastPrinted>
  <dcterms:created xsi:type="dcterms:W3CDTF">2020-12-09T09:14:05Z</dcterms:created>
  <dcterms:modified xsi:type="dcterms:W3CDTF">2020-12-09T11:16:05Z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2020-12-09T00:00:00Z</vt:filetime>
  </property>
</Properties>
</file>